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 id="2147483695" r:id="rId5"/>
  </p:sldMasterIdLst>
  <p:notesMasterIdLst>
    <p:notesMasterId r:id="rId40"/>
  </p:notesMasterIdLst>
  <p:handoutMasterIdLst>
    <p:handoutMasterId r:id="rId41"/>
  </p:handoutMasterIdLst>
  <p:sldIdLst>
    <p:sldId id="309" r:id="rId6"/>
    <p:sldId id="312" r:id="rId7"/>
    <p:sldId id="283" r:id="rId8"/>
    <p:sldId id="258" r:id="rId9"/>
    <p:sldId id="264" r:id="rId10"/>
    <p:sldId id="307" r:id="rId11"/>
    <p:sldId id="306" r:id="rId12"/>
    <p:sldId id="291" r:id="rId13"/>
    <p:sldId id="292" r:id="rId14"/>
    <p:sldId id="308" r:id="rId15"/>
    <p:sldId id="267" r:id="rId16"/>
    <p:sldId id="289" r:id="rId17"/>
    <p:sldId id="290" r:id="rId18"/>
    <p:sldId id="270" r:id="rId19"/>
    <p:sldId id="276" r:id="rId20"/>
    <p:sldId id="278" r:id="rId21"/>
    <p:sldId id="273" r:id="rId22"/>
    <p:sldId id="274" r:id="rId23"/>
    <p:sldId id="279" r:id="rId24"/>
    <p:sldId id="280" r:id="rId25"/>
    <p:sldId id="302" r:id="rId26"/>
    <p:sldId id="293" r:id="rId27"/>
    <p:sldId id="294" r:id="rId28"/>
    <p:sldId id="295" r:id="rId29"/>
    <p:sldId id="311" r:id="rId30"/>
    <p:sldId id="299" r:id="rId31"/>
    <p:sldId id="300" r:id="rId32"/>
    <p:sldId id="301" r:id="rId33"/>
    <p:sldId id="298" r:id="rId34"/>
    <p:sldId id="304" r:id="rId35"/>
    <p:sldId id="305" r:id="rId36"/>
    <p:sldId id="281" r:id="rId37"/>
    <p:sldId id="310" r:id="rId38"/>
    <p:sldId id="282"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9pPr>
  </p:defaultTextStyle>
  <p:extLst>
    <p:ext uri="{EFAFB233-063F-42B5-8137-9DF3F51BA10A}">
      <p15:sldGuideLst xmlns:p15="http://schemas.microsoft.com/office/powerpoint/2012/main">
        <p15:guide id="1" orient="horz" pos="4216" userDrawn="1">
          <p15:clr>
            <a:srgbClr val="A4A3A4"/>
          </p15:clr>
        </p15:guide>
        <p15:guide id="2" orient="horz" pos="3996" userDrawn="1">
          <p15:clr>
            <a:srgbClr val="A4A3A4"/>
          </p15:clr>
        </p15:guide>
        <p15:guide id="3" orient="horz" pos="4000" userDrawn="1">
          <p15:clr>
            <a:srgbClr val="A4A3A4"/>
          </p15:clr>
        </p15:guide>
        <p15:guide id="4" orient="horz" pos="348" userDrawn="1">
          <p15:clr>
            <a:srgbClr val="A4A3A4"/>
          </p15:clr>
        </p15:guide>
        <p15:guide id="5" orient="horz" pos="448" userDrawn="1">
          <p15:clr>
            <a:srgbClr val="A4A3A4"/>
          </p15:clr>
        </p15:guide>
        <p15:guide id="6" orient="horz" pos="2248" userDrawn="1">
          <p15:clr>
            <a:srgbClr val="A4A3A4"/>
          </p15:clr>
        </p15:guide>
        <p15:guide id="7" orient="horz" pos="504" userDrawn="1">
          <p15:clr>
            <a:srgbClr val="A4A3A4"/>
          </p15:clr>
        </p15:guide>
        <p15:guide id="8" orient="horz" pos="408" userDrawn="1">
          <p15:clr>
            <a:srgbClr val="A4A3A4"/>
          </p15:clr>
        </p15:guide>
        <p15:guide id="9" pos="5621" userDrawn="1">
          <p15:clr>
            <a:srgbClr val="A4A3A4"/>
          </p15:clr>
        </p15:guide>
        <p15:guide id="10" pos="2873" userDrawn="1">
          <p15:clr>
            <a:srgbClr val="A4A3A4"/>
          </p15:clr>
        </p15:guide>
        <p15:guide id="11" pos="12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54A939"/>
    <a:srgbClr val="FFCC00"/>
    <a:srgbClr val="0099CC"/>
    <a:srgbClr val="00A9E0"/>
    <a:srgbClr val="00425D"/>
    <a:srgbClr val="646D70"/>
    <a:srgbClr val="3C474F"/>
    <a:srgbClr val="FCCF18"/>
    <a:srgbClr val="006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5" autoAdjust="0"/>
    <p:restoredTop sz="93627" autoAdjust="0"/>
  </p:normalViewPr>
  <p:slideViewPr>
    <p:cSldViewPr snapToGrid="0" showGuides="1">
      <p:cViewPr varScale="1">
        <p:scale>
          <a:sx n="63" d="100"/>
          <a:sy n="63" d="100"/>
        </p:scale>
        <p:origin x="1080" y="66"/>
      </p:cViewPr>
      <p:guideLst>
        <p:guide orient="horz" pos="4216"/>
        <p:guide orient="horz" pos="3996"/>
        <p:guide orient="horz" pos="4000"/>
        <p:guide orient="horz" pos="348"/>
        <p:guide orient="horz" pos="448"/>
        <p:guide orient="horz" pos="2248"/>
        <p:guide orient="horz" pos="504"/>
        <p:guide orient="horz" pos="408"/>
        <p:guide pos="5621"/>
        <p:guide pos="2873"/>
        <p:guide pos="1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37708366305999E-2"/>
          <c:y val="0.13505371362697899"/>
          <c:w val="0.42221468178730698"/>
          <c:h val="0.86494635826771604"/>
        </c:manualLayout>
      </c:layout>
      <c:pieChart>
        <c:varyColors val="1"/>
        <c:ser>
          <c:idx val="0"/>
          <c:order val="0"/>
          <c:tx>
            <c:strRef>
              <c:f>Sheet1!$B$1</c:f>
              <c:strCache>
                <c:ptCount val="1"/>
                <c:pt idx="0">
                  <c:v>Settlement Breakdown</c:v>
                </c:pt>
              </c:strCache>
            </c:strRef>
          </c:tx>
          <c:dPt>
            <c:idx val="2"/>
            <c:bubble3D val="0"/>
            <c:explosion val="17"/>
            <c:spPr>
              <a:solidFill>
                <a:srgbClr val="FFC000"/>
              </a:solidFill>
            </c:spPr>
            <c:extLst>
              <c:ext xmlns:c16="http://schemas.microsoft.com/office/drawing/2014/chart" uri="{C3380CC4-5D6E-409C-BE32-E72D297353CC}">
                <c16:uniqueId val="{00000002-321E-48D6-9F14-B1A613CEB676}"/>
              </c:ext>
            </c:extLst>
          </c:dPt>
          <c:dLbls>
            <c:dLbl>
              <c:idx val="0"/>
              <c:layout>
                <c:manualLayout>
                  <c:x val="-0.163168717191601"/>
                  <c:y val="-0.205711614173228"/>
                </c:manualLayout>
              </c:layout>
              <c:tx>
                <c:rich>
                  <a:bodyPr/>
                  <a:lstStyle/>
                  <a:p>
                    <a:pPr>
                      <a:defRPr b="1">
                        <a:solidFill>
                          <a:schemeClr val="bg1"/>
                        </a:solidFill>
                      </a:defRPr>
                    </a:pPr>
                    <a:r>
                      <a:rPr lang="en-US" b="1">
                        <a:solidFill>
                          <a:schemeClr val="bg1"/>
                        </a:solidFill>
                      </a:rPr>
                      <a:t>$10 Billion</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1E-48D6-9F14-B1A613CEB676}"/>
                </c:ext>
              </c:extLst>
            </c:dLbl>
            <c:dLbl>
              <c:idx val="1"/>
              <c:tx>
                <c:rich>
                  <a:bodyPr/>
                  <a:lstStyle/>
                  <a:p>
                    <a:pPr>
                      <a:defRPr b="1"/>
                    </a:pPr>
                    <a:r>
                      <a:rPr lang="en-US" b="1"/>
                      <a:t>$2 Billion</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1E-48D6-9F14-B1A613CEB676}"/>
                </c:ext>
              </c:extLst>
            </c:dLbl>
            <c:dLbl>
              <c:idx val="2"/>
              <c:layout>
                <c:manualLayout>
                  <c:x val="0.11091485961478501"/>
                  <c:y val="0.202389025590551"/>
                </c:manualLayout>
              </c:layout>
              <c:tx>
                <c:rich>
                  <a:bodyPr/>
                  <a:lstStyle/>
                  <a:p>
                    <a:pPr>
                      <a:defRPr b="1"/>
                    </a:pPr>
                    <a:r>
                      <a:rPr lang="en-US" b="1"/>
                      <a:t>$2.7 Billion</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1E-48D6-9F14-B1A613CEB676}"/>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Vehicle buyback and modification (consumers)</c:v>
                </c:pt>
                <c:pt idx="1">
                  <c:v>Zero Emission Vehicle investment (national and CA)</c:v>
                </c:pt>
                <c:pt idx="2">
                  <c:v>Environmental Mitigation Trust (states)</c:v>
                </c:pt>
              </c:strCache>
            </c:strRef>
          </c:cat>
          <c:val>
            <c:numRef>
              <c:f>Sheet1!$B$2:$B$4</c:f>
              <c:numCache>
                <c:formatCode>#,##0</c:formatCode>
                <c:ptCount val="3"/>
                <c:pt idx="0">
                  <c:v>10033000000</c:v>
                </c:pt>
                <c:pt idx="1">
                  <c:v>2000000000</c:v>
                </c:pt>
                <c:pt idx="2">
                  <c:v>2700000000</c:v>
                </c:pt>
              </c:numCache>
            </c:numRef>
          </c:val>
          <c:extLst>
            <c:ext xmlns:c16="http://schemas.microsoft.com/office/drawing/2014/chart" uri="{C3380CC4-5D6E-409C-BE32-E72D297353CC}">
              <c16:uniqueId val="{00000003-321E-48D6-9F14-B1A613CEB67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1655431833407928"/>
          <c:y val="0.14376255432508325"/>
          <c:w val="0.46276607308763401"/>
          <c:h val="0.7118312007874020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71344898428783"/>
          <c:y val="8.3357956544091782E-2"/>
          <c:w val="0.58230195240055338"/>
          <c:h val="0.91664204345590827"/>
        </c:manualLayout>
      </c:layout>
      <c:pieChart>
        <c:varyColors val="1"/>
        <c:ser>
          <c:idx val="0"/>
          <c:order val="0"/>
          <c:tx>
            <c:strRef>
              <c:f>Sheet1!$B$1</c:f>
              <c:strCache>
                <c:ptCount val="1"/>
                <c:pt idx="0">
                  <c:v>Settlement Breakdown</c:v>
                </c:pt>
              </c:strCache>
            </c:strRef>
          </c:tx>
          <c:dPt>
            <c:idx val="0"/>
            <c:bubble3D val="0"/>
            <c:explosion val="33"/>
            <c:spPr>
              <a:solidFill>
                <a:schemeClr val="bg1"/>
              </a:solidFill>
            </c:spPr>
            <c:extLst>
              <c:ext xmlns:c16="http://schemas.microsoft.com/office/drawing/2014/chart" uri="{C3380CC4-5D6E-409C-BE32-E72D297353CC}">
                <c16:uniqueId val="{00000002-374E-4275-9B4E-83F8707CCAB3}"/>
              </c:ext>
            </c:extLst>
          </c:dPt>
          <c:dPt>
            <c:idx val="2"/>
            <c:bubble3D val="0"/>
            <c:spPr>
              <a:solidFill>
                <a:schemeClr val="bg1"/>
              </a:solidFill>
            </c:spPr>
            <c:extLst>
              <c:ext xmlns:c16="http://schemas.microsoft.com/office/drawing/2014/chart" uri="{C3380CC4-5D6E-409C-BE32-E72D297353CC}">
                <c16:uniqueId val="{00000001-374E-4275-9B4E-83F8707CCAB3}"/>
              </c:ext>
            </c:extLst>
          </c:dPt>
          <c:dLbls>
            <c:dLbl>
              <c:idx val="0"/>
              <c:layout>
                <c:manualLayout>
                  <c:x val="-0.163168717191601"/>
                  <c:y val="-0.205711614173228"/>
                </c:manualLayout>
              </c:layout>
              <c:tx>
                <c:rich>
                  <a:bodyPr/>
                  <a:lstStyle/>
                  <a:p>
                    <a:pPr>
                      <a:defRPr b="1">
                        <a:solidFill>
                          <a:schemeClr val="bg1"/>
                        </a:solidFill>
                      </a:defRPr>
                    </a:pPr>
                    <a:r>
                      <a:rPr lang="en-US" b="1">
                        <a:solidFill>
                          <a:schemeClr val="bg1"/>
                        </a:solidFill>
                      </a:rPr>
                      <a:t>$10 Billion</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4E-4275-9B4E-83F8707CCAB3}"/>
                </c:ext>
              </c:extLst>
            </c:dLbl>
            <c:dLbl>
              <c:idx val="1"/>
              <c:tx>
                <c:rich>
                  <a:bodyPr/>
                  <a:lstStyle/>
                  <a:p>
                    <a:pPr>
                      <a:defRPr b="1"/>
                    </a:pPr>
                    <a:r>
                      <a:rPr lang="en-US" b="1"/>
                      <a:t>$2 Billion</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4E-4275-9B4E-83F8707CCAB3}"/>
                </c:ext>
              </c:extLst>
            </c:dLbl>
            <c:dLbl>
              <c:idx val="2"/>
              <c:layout>
                <c:manualLayout>
                  <c:x val="0.11091485961478501"/>
                  <c:y val="0.202389025590551"/>
                </c:manualLayout>
              </c:layout>
              <c:tx>
                <c:rich>
                  <a:bodyPr/>
                  <a:lstStyle/>
                  <a:p>
                    <a:pPr>
                      <a:defRPr b="1" baseline="0">
                        <a:solidFill>
                          <a:schemeClr val="bg1"/>
                        </a:solidFill>
                      </a:defRPr>
                    </a:pPr>
                    <a:r>
                      <a:rPr lang="en-US" b="1" baseline="0">
                        <a:solidFill>
                          <a:schemeClr val="bg1"/>
                        </a:solidFill>
                      </a:rPr>
                      <a:t>$2.7 Billion</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4E-4275-9B4E-83F8707CCAB3}"/>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Vehicle buyback and modification (consumers)</c:v>
                </c:pt>
                <c:pt idx="1">
                  <c:v>Zero Emission Vehicle investment (national and CA)</c:v>
                </c:pt>
                <c:pt idx="2">
                  <c:v>Environmental Mitigation Trust (states)</c:v>
                </c:pt>
              </c:strCache>
            </c:strRef>
          </c:cat>
          <c:val>
            <c:numRef>
              <c:f>Sheet1!$B$2:$B$4</c:f>
              <c:numCache>
                <c:formatCode>#,##0</c:formatCode>
                <c:ptCount val="3"/>
                <c:pt idx="0">
                  <c:v>10033000000</c:v>
                </c:pt>
                <c:pt idx="1">
                  <c:v>2000000000</c:v>
                </c:pt>
                <c:pt idx="2">
                  <c:v>2700000000</c:v>
                </c:pt>
              </c:numCache>
            </c:numRef>
          </c:val>
          <c:extLst>
            <c:ext xmlns:c16="http://schemas.microsoft.com/office/drawing/2014/chart" uri="{C3380CC4-5D6E-409C-BE32-E72D297353CC}">
              <c16:uniqueId val="{00000004-374E-4275-9B4E-83F8707CCAB3}"/>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a:solidFill>
                  <a:schemeClr val="bg1"/>
                </a:solidFill>
              </a:defRPr>
            </a:pPr>
            <a:endParaRPr lang="en-US"/>
          </a:p>
        </c:txPr>
      </c:legendEntry>
      <c:legendEntry>
        <c:idx val="2"/>
        <c:txPr>
          <a:bodyPr/>
          <a:lstStyle/>
          <a:p>
            <a:pPr>
              <a:defRPr>
                <a:solidFill>
                  <a:schemeClr val="bg1"/>
                </a:solidFill>
              </a:defRPr>
            </a:pPr>
            <a:endParaRPr lang="en-US"/>
          </a:p>
        </c:txPr>
      </c:legendEntry>
      <c:layout>
        <c:manualLayout>
          <c:xMode val="edge"/>
          <c:yMode val="edge"/>
          <c:x val="0.51655431833407928"/>
          <c:y val="0.14376255432508325"/>
          <c:w val="0.46276607308763401"/>
          <c:h val="0.71183120078740203"/>
        </c:manualLayout>
      </c:layout>
      <c:overlay val="1"/>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71344898428783"/>
          <c:y val="8.3357956544091782E-2"/>
          <c:w val="0.58230195240055338"/>
          <c:h val="0.91664204345590827"/>
        </c:manualLayout>
      </c:layout>
      <c:pieChart>
        <c:varyColors val="1"/>
        <c:ser>
          <c:idx val="0"/>
          <c:order val="0"/>
          <c:tx>
            <c:strRef>
              <c:f>Sheet1!$B$1</c:f>
              <c:strCache>
                <c:ptCount val="1"/>
                <c:pt idx="0">
                  <c:v>Settlement Breakdown</c:v>
                </c:pt>
              </c:strCache>
            </c:strRef>
          </c:tx>
          <c:dPt>
            <c:idx val="0"/>
            <c:bubble3D val="0"/>
            <c:explosion val="33"/>
            <c:spPr>
              <a:solidFill>
                <a:schemeClr val="bg1"/>
              </a:solidFill>
            </c:spPr>
            <c:extLst>
              <c:ext xmlns:c16="http://schemas.microsoft.com/office/drawing/2014/chart" uri="{C3380CC4-5D6E-409C-BE32-E72D297353CC}">
                <c16:uniqueId val="{00000001-64B2-4092-812F-85F3B3885141}"/>
              </c:ext>
            </c:extLst>
          </c:dPt>
          <c:dPt>
            <c:idx val="1"/>
            <c:bubble3D val="0"/>
            <c:spPr>
              <a:solidFill>
                <a:schemeClr val="bg1"/>
              </a:solidFill>
            </c:spPr>
            <c:extLst>
              <c:ext xmlns:c16="http://schemas.microsoft.com/office/drawing/2014/chart" uri="{C3380CC4-5D6E-409C-BE32-E72D297353CC}">
                <c16:uniqueId val="{00000004-64B2-4092-812F-85F3B3885141}"/>
              </c:ext>
            </c:extLst>
          </c:dPt>
          <c:dPt>
            <c:idx val="2"/>
            <c:bubble3D val="0"/>
            <c:spPr>
              <a:solidFill>
                <a:schemeClr val="accent3">
                  <a:lumMod val="75000"/>
                </a:schemeClr>
              </a:solidFill>
            </c:spPr>
            <c:extLst>
              <c:ext xmlns:c16="http://schemas.microsoft.com/office/drawing/2014/chart" uri="{C3380CC4-5D6E-409C-BE32-E72D297353CC}">
                <c16:uniqueId val="{00000003-64B2-4092-812F-85F3B3885141}"/>
              </c:ext>
            </c:extLst>
          </c:dPt>
          <c:dLbls>
            <c:dLbl>
              <c:idx val="0"/>
              <c:layout>
                <c:manualLayout>
                  <c:x val="-0.163168717191601"/>
                  <c:y val="-0.205711614173228"/>
                </c:manualLayout>
              </c:layout>
              <c:tx>
                <c:rich>
                  <a:bodyPr/>
                  <a:lstStyle/>
                  <a:p>
                    <a:pPr>
                      <a:defRPr b="1">
                        <a:solidFill>
                          <a:schemeClr val="bg1"/>
                        </a:solidFill>
                      </a:defRPr>
                    </a:pPr>
                    <a:r>
                      <a:rPr lang="en-US" b="1">
                        <a:solidFill>
                          <a:schemeClr val="bg1"/>
                        </a:solidFill>
                      </a:rPr>
                      <a:t>$10 Billion</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B2-4092-812F-85F3B3885141}"/>
                </c:ext>
              </c:extLst>
            </c:dLbl>
            <c:dLbl>
              <c:idx val="1"/>
              <c:tx>
                <c:rich>
                  <a:bodyPr/>
                  <a:lstStyle/>
                  <a:p>
                    <a:pPr>
                      <a:defRPr b="1" baseline="0">
                        <a:solidFill>
                          <a:schemeClr val="bg1"/>
                        </a:solidFill>
                      </a:defRPr>
                    </a:pPr>
                    <a:r>
                      <a:rPr lang="en-US" b="1" baseline="0">
                        <a:solidFill>
                          <a:schemeClr val="bg1"/>
                        </a:solidFill>
                      </a:rPr>
                      <a:t>$2 Billion</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B2-4092-812F-85F3B3885141}"/>
                </c:ext>
              </c:extLst>
            </c:dLbl>
            <c:dLbl>
              <c:idx val="2"/>
              <c:layout>
                <c:manualLayout>
                  <c:x val="0.11091485961478501"/>
                  <c:y val="0.202389025590551"/>
                </c:manualLayout>
              </c:layout>
              <c:tx>
                <c:rich>
                  <a:bodyPr/>
                  <a:lstStyle/>
                  <a:p>
                    <a:pPr>
                      <a:defRPr b="1" baseline="0">
                        <a:solidFill>
                          <a:schemeClr val="bg1"/>
                        </a:solidFill>
                      </a:defRPr>
                    </a:pPr>
                    <a:r>
                      <a:rPr lang="en-US" b="1" baseline="0">
                        <a:solidFill>
                          <a:schemeClr val="bg1"/>
                        </a:solidFill>
                      </a:rPr>
                      <a:t>$2.7 Billion</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B2-4092-812F-85F3B3885141}"/>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Vehicle buyback and modification (consumers)</c:v>
                </c:pt>
                <c:pt idx="1">
                  <c:v>Zero Emission Vehicle investment (national and CA)</c:v>
                </c:pt>
                <c:pt idx="2">
                  <c:v>Environmental Mitigation Trust (states)</c:v>
                </c:pt>
              </c:strCache>
            </c:strRef>
          </c:cat>
          <c:val>
            <c:numRef>
              <c:f>Sheet1!$B$2:$B$4</c:f>
              <c:numCache>
                <c:formatCode>#,##0</c:formatCode>
                <c:ptCount val="3"/>
                <c:pt idx="0">
                  <c:v>10033000000</c:v>
                </c:pt>
                <c:pt idx="1">
                  <c:v>2000000000</c:v>
                </c:pt>
                <c:pt idx="2">
                  <c:v>2700000000</c:v>
                </c:pt>
              </c:numCache>
            </c:numRef>
          </c:val>
          <c:extLst>
            <c:ext xmlns:c16="http://schemas.microsoft.com/office/drawing/2014/chart" uri="{C3380CC4-5D6E-409C-BE32-E72D297353CC}">
              <c16:uniqueId val="{00000005-64B2-4092-812F-85F3B3885141}"/>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a:solidFill>
                  <a:schemeClr val="bg1"/>
                </a:solidFill>
              </a:defRPr>
            </a:pPr>
            <a:endParaRPr lang="en-US"/>
          </a:p>
        </c:txPr>
      </c:legendEntry>
      <c:legendEntry>
        <c:idx val="1"/>
        <c:txPr>
          <a:bodyPr/>
          <a:lstStyle/>
          <a:p>
            <a:pPr>
              <a:defRPr>
                <a:solidFill>
                  <a:schemeClr val="bg1"/>
                </a:solidFill>
              </a:defRPr>
            </a:pPr>
            <a:endParaRPr lang="en-US"/>
          </a:p>
        </c:txPr>
      </c:legendEntry>
      <c:legendEntry>
        <c:idx val="2"/>
        <c:txPr>
          <a:bodyPr/>
          <a:lstStyle/>
          <a:p>
            <a:pPr>
              <a:defRPr>
                <a:solidFill>
                  <a:schemeClr val="tx1"/>
                </a:solidFill>
              </a:defRPr>
            </a:pPr>
            <a:endParaRPr lang="en-US"/>
          </a:p>
        </c:txPr>
      </c:legendEntry>
      <c:layout>
        <c:manualLayout>
          <c:xMode val="edge"/>
          <c:yMode val="edge"/>
          <c:x val="0.51655431833407928"/>
          <c:y val="0.14376255432508325"/>
          <c:w val="0.46276607308763401"/>
          <c:h val="0.71183120078740203"/>
        </c:manualLayout>
      </c:layout>
      <c:overlay val="1"/>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fld id="{69700E68-E5E7-7248-A87A-65D1E81141C3}" type="datetime1">
              <a:rPr lang="en-US"/>
              <a:pPr/>
              <a:t>9/12/2017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fld id="{D7A98A14-C31D-8449-AEA9-81E85263E36B}" type="slidenum">
              <a:rPr lang="en-US"/>
              <a:pPr/>
              <a:t>‹#›</a:t>
            </a:fld>
            <a:endParaRPr lang="en-US"/>
          </a:p>
        </p:txBody>
      </p:sp>
    </p:spTree>
    <p:extLst>
      <p:ext uri="{BB962C8B-B14F-4D97-AF65-F5344CB8AC3E}">
        <p14:creationId xmlns:p14="http://schemas.microsoft.com/office/powerpoint/2010/main" val="4641318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fld id="{EA57D996-692C-BB42-AFE2-9A9C019A3177}" type="datetime1">
              <a:rPr lang="en-US"/>
              <a:pPr/>
              <a:t>9/12/2017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fld id="{EA1563FC-82AB-D046-9156-A73D670BA998}" type="slidenum">
              <a:rPr lang="en-US"/>
              <a:pPr/>
              <a:t>‹#›</a:t>
            </a:fld>
            <a:endParaRPr lang="en-US"/>
          </a:p>
        </p:txBody>
      </p:sp>
    </p:spTree>
    <p:extLst>
      <p:ext uri="{BB962C8B-B14F-4D97-AF65-F5344CB8AC3E}">
        <p14:creationId xmlns:p14="http://schemas.microsoft.com/office/powerpoint/2010/main" val="338445685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2090738" cy="1568450"/>
          </a:xfrm>
        </p:spPr>
      </p:sp>
      <p:sp>
        <p:nvSpPr>
          <p:cNvPr id="3" name="Notes Placeholder 2"/>
          <p:cNvSpPr>
            <a:spLocks noGrp="1"/>
          </p:cNvSpPr>
          <p:nvPr>
            <p:ph type="body" idx="1"/>
          </p:nvPr>
        </p:nvSpPr>
        <p:spPr/>
        <p:txBody>
          <a:bodyPr/>
          <a:lstStyle/>
          <a:p>
            <a:r>
              <a:rPr lang="en-US" dirty="0"/>
              <a:t>Metropolitan Energy Center is a 30-year-old Missouri nonprofit company, whose mission is</a:t>
            </a:r>
            <a:r>
              <a:rPr lang="en-US" baseline="0" dirty="0"/>
              <a:t> to create resource efficiency, environmental health and economic vitality in Mid-America. Our programs range from Energy Efficiency in the built environment, to energy and environmental training, to alternative fuels and clean transportation. Under the transportation umbrella, we staff the Kansas City Regional Clean Cities Coalition and Central Kansas Clean Cities, which is based in Wichita.</a:t>
            </a:r>
            <a:endParaRPr lang="en-US" dirty="0"/>
          </a:p>
        </p:txBody>
      </p:sp>
      <p:sp>
        <p:nvSpPr>
          <p:cNvPr id="4" name="Slide Number Placeholder 3"/>
          <p:cNvSpPr>
            <a:spLocks noGrp="1"/>
          </p:cNvSpPr>
          <p:nvPr>
            <p:ph type="sldNum" sz="quarter" idx="10"/>
          </p:nvPr>
        </p:nvSpPr>
        <p:spPr/>
        <p:txBody>
          <a:bodyPr/>
          <a:lstStyle/>
          <a:p>
            <a:fld id="{7362DE1E-87AB-4076-B4BC-DD3F3A8EBDB3}" type="slidenum">
              <a:rPr lang="en-US" smtClean="0"/>
              <a:t>2</a:t>
            </a:fld>
            <a:endParaRPr lang="en-US"/>
          </a:p>
        </p:txBody>
      </p:sp>
    </p:spTree>
    <p:extLst>
      <p:ext uri="{BB962C8B-B14F-4D97-AF65-F5344CB8AC3E}">
        <p14:creationId xmlns:p14="http://schemas.microsoft.com/office/powerpoint/2010/main" val="172683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171450" lvl="0" indent="-171450">
              <a:buFont typeface="Arial" charset="0"/>
              <a:buChar char="•"/>
              <a:defRPr/>
            </a:pPr>
            <a:endParaRPr lang="en-US" baseline="0" dirty="0"/>
          </a:p>
        </p:txBody>
      </p:sp>
      <p:sp>
        <p:nvSpPr>
          <p:cNvPr id="4" name="Slide Number Placeholder 3"/>
          <p:cNvSpPr>
            <a:spLocks noGrp="1"/>
          </p:cNvSpPr>
          <p:nvPr>
            <p:ph type="sldNum" sz="quarter" idx="10"/>
          </p:nvPr>
        </p:nvSpPr>
        <p:spPr/>
        <p:txBody>
          <a:bodyPr/>
          <a:lstStyle/>
          <a:p>
            <a:fld id="{84E57D2F-5F5E-C44B-A536-0F298F0896F9}" type="slidenum">
              <a:rPr lang="en-US" smtClean="0"/>
              <a:pPr/>
              <a:t>8</a:t>
            </a:fld>
            <a:endParaRPr lang="en-US" dirty="0"/>
          </a:p>
        </p:txBody>
      </p:sp>
    </p:spTree>
    <p:extLst>
      <p:ext uri="{BB962C8B-B14F-4D97-AF65-F5344CB8AC3E}">
        <p14:creationId xmlns:p14="http://schemas.microsoft.com/office/powerpoint/2010/main" val="294899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628650" lvl="1" indent="-171450">
              <a:buFont typeface="Arial" charset="0"/>
              <a:buChar char="•"/>
              <a:defRPr/>
            </a:pPr>
            <a:endParaRPr lang="en-US" baseline="0" dirty="0"/>
          </a:p>
        </p:txBody>
      </p:sp>
      <p:sp>
        <p:nvSpPr>
          <p:cNvPr id="4" name="Slide Number Placeholder 3"/>
          <p:cNvSpPr>
            <a:spLocks noGrp="1"/>
          </p:cNvSpPr>
          <p:nvPr>
            <p:ph type="sldNum" sz="quarter" idx="10"/>
          </p:nvPr>
        </p:nvSpPr>
        <p:spPr/>
        <p:txBody>
          <a:bodyPr/>
          <a:lstStyle/>
          <a:p>
            <a:fld id="{84E57D2F-5F5E-C44B-A536-0F298F0896F9}" type="slidenum">
              <a:rPr lang="en-US" smtClean="0"/>
              <a:pPr/>
              <a:t>9</a:t>
            </a:fld>
            <a:endParaRPr lang="en-US" dirty="0"/>
          </a:p>
        </p:txBody>
      </p:sp>
    </p:spTree>
    <p:extLst>
      <p:ext uri="{BB962C8B-B14F-4D97-AF65-F5344CB8AC3E}">
        <p14:creationId xmlns:p14="http://schemas.microsoft.com/office/powerpoint/2010/main" val="131746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563FC-82AB-D046-9156-A73D670BA998}" type="slidenum">
              <a:rPr lang="en-US" smtClean="0"/>
              <a:pPr/>
              <a:t>17</a:t>
            </a:fld>
            <a:endParaRPr lang="en-US"/>
          </a:p>
        </p:txBody>
      </p:sp>
    </p:spTree>
    <p:extLst>
      <p:ext uri="{BB962C8B-B14F-4D97-AF65-F5344CB8AC3E}">
        <p14:creationId xmlns:p14="http://schemas.microsoft.com/office/powerpoint/2010/main" val="179678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563FC-82AB-D046-9156-A73D670BA998}" type="slidenum">
              <a:rPr lang="en-US" smtClean="0"/>
              <a:pPr/>
              <a:t>19</a:t>
            </a:fld>
            <a:endParaRPr lang="en-US"/>
          </a:p>
        </p:txBody>
      </p:sp>
    </p:spTree>
    <p:extLst>
      <p:ext uri="{BB962C8B-B14F-4D97-AF65-F5344CB8AC3E}">
        <p14:creationId xmlns:p14="http://schemas.microsoft.com/office/powerpoint/2010/main" val="92984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563FC-82AB-D046-9156-A73D670BA998}" type="slidenum">
              <a:rPr lang="en-US" smtClean="0"/>
              <a:pPr/>
              <a:t>24</a:t>
            </a:fld>
            <a:endParaRPr lang="en-US"/>
          </a:p>
        </p:txBody>
      </p:sp>
    </p:spTree>
    <p:extLst>
      <p:ext uri="{BB962C8B-B14F-4D97-AF65-F5344CB8AC3E}">
        <p14:creationId xmlns:p14="http://schemas.microsoft.com/office/powerpoint/2010/main" val="378396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5"/>
            <a:ext cx="9153144" cy="401637"/>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2"/>
            <a:ext cx="4572000" cy="1363663"/>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4" y="5092702"/>
            <a:ext cx="4597085" cy="13636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889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243049"/>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7"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4" y="5247267"/>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3"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5"/>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8" name="Group 27"/>
          <p:cNvGrpSpPr/>
          <p:nvPr userDrawn="1"/>
        </p:nvGrpSpPr>
        <p:grpSpPr>
          <a:xfrm>
            <a:off x="-1" y="898281"/>
            <a:ext cx="9144001" cy="55570"/>
            <a:chOff x="-1" y="656981"/>
            <a:chExt cx="9144001" cy="55570"/>
          </a:xfrm>
        </p:grpSpPr>
        <p:sp>
          <p:nvSpPr>
            <p:cNvPr id="29" name="Rectangle 28"/>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51976"/>
            <a:ext cx="9144000" cy="41452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50304"/>
            <a:ext cx="7543800" cy="679163"/>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1" cap="all" baseline="0">
                <a:solidFill>
                  <a:schemeClr val="tx2"/>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1" cap="all" baseline="0">
                <a:solidFill>
                  <a:schemeClr val="tx2"/>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7425345" y="6459788"/>
            <a:ext cx="984019"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9256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50303"/>
            <a:ext cx="7543800" cy="709986"/>
          </a:xfrm>
        </p:spPr>
        <p:txBody>
          <a:bodyPr/>
          <a:lstStyle>
            <a:lvl1pPr>
              <a:defRPr>
                <a:latin typeface="Century Gothic" panose="020B0502020202020204" pitchFamily="34" charset="0"/>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7425345" y="6459788"/>
            <a:ext cx="984019"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2565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r>
              <a:rPr lang="en-US"/>
              <a:t>08/04/2017</a:t>
            </a:r>
            <a:endParaRPr lang="en-US" dirty="0"/>
          </a:p>
        </p:txBody>
      </p:sp>
      <p:sp>
        <p:nvSpPr>
          <p:cNvPr id="13"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r>
              <a:rPr lang="en-US" i="1"/>
              <a:t>MEC/CERC</a:t>
            </a:r>
            <a:endParaRPr lang="en-US" i="1" dirty="0"/>
          </a:p>
        </p:txBody>
      </p:sp>
      <p:sp>
        <p:nvSpPr>
          <p:cNvPr id="14" name="Rectangle 13"/>
          <p:cNvSpPr/>
          <p:nvPr/>
        </p:nvSpPr>
        <p:spPr>
          <a:xfrm>
            <a:off x="1" y="6394428"/>
            <a:ext cx="6856214" cy="457200"/>
          </a:xfrm>
          <a:prstGeom prst="rect">
            <a:avLst/>
          </a:prstGeom>
          <a:solidFill>
            <a:srgbClr val="FCC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446212" y="6394428"/>
            <a:ext cx="3695418" cy="457200"/>
            <a:chOff x="7273637" y="5749637"/>
            <a:chExt cx="1880003" cy="364886"/>
          </a:xfrm>
        </p:grpSpPr>
        <p:sp>
          <p:nvSpPr>
            <p:cNvPr id="16" name="Rectangle 15"/>
            <p:cNvSpPr/>
            <p:nvPr/>
          </p:nvSpPr>
          <p:spPr>
            <a:xfrm>
              <a:off x="7273637" y="5749638"/>
              <a:ext cx="665107" cy="3648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33885" y="5749637"/>
              <a:ext cx="1419755" cy="364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825">
                <a:solidFill>
                  <a:srgbClr val="FFFFFF"/>
                </a:solidFill>
                <a:latin typeface="Franklin Gothic Demi" panose="020B0703020102020204" pitchFamily="34" charset="0"/>
              </a:defRPr>
            </a:lvl1pPr>
          </a:lstStyle>
          <a:p>
            <a:fld id="{4FAB73BC-B049-4115-A692-8D63A059BFB8}" type="slidenum">
              <a:rPr lang="en-US" smtClean="0"/>
              <a:pPr/>
              <a:t>‹#›</a:t>
            </a:fld>
            <a:endParaRPr lang="en-US" dirty="0"/>
          </a:p>
        </p:txBody>
      </p:sp>
      <p:sp>
        <p:nvSpPr>
          <p:cNvPr id="21" name="Footer Placeholder 4"/>
          <p:cNvSpPr txBox="1">
            <a:spLocks/>
          </p:cNvSpPr>
          <p:nvPr/>
        </p:nvSpPr>
        <p:spPr>
          <a:xfrm>
            <a:off x="566464" y="6459788"/>
            <a:ext cx="4507914" cy="365125"/>
          </a:xfrm>
          <a:prstGeom prst="rect">
            <a:avLst/>
          </a:prstGeom>
        </p:spPr>
        <p:txBody>
          <a:bodyPr anchor="ctr"/>
          <a:lstStyle>
            <a:defPPr>
              <a:defRPr lang="en-US"/>
            </a:defPPr>
            <a:lvl1pPr marL="0" algn="l" defTabSz="457200" rtl="0" eaLnBrk="1" latinLnBrk="0" hangingPunct="1">
              <a:defRPr sz="1000" kern="1200">
                <a:solidFill>
                  <a:schemeClr val="tx2"/>
                </a:solidFill>
                <a:latin typeface="Franklin Gothic Demi" panose="020B07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t>Metropolitan Energy Center  ●  </a:t>
            </a:r>
            <a:r>
              <a:rPr lang="en-US" sz="825" i="1" dirty="0"/>
              <a:t>transforming energy use in America’s Heartland since 1983</a:t>
            </a:r>
          </a:p>
        </p:txBody>
      </p:sp>
      <p:sp>
        <p:nvSpPr>
          <p:cNvPr id="22" name="TextBox 21"/>
          <p:cNvSpPr txBox="1"/>
          <p:nvPr/>
        </p:nvSpPr>
        <p:spPr>
          <a:xfrm>
            <a:off x="7827917" y="6459785"/>
            <a:ext cx="1097280" cy="369332"/>
          </a:xfrm>
          <a:prstGeom prst="rect">
            <a:avLst/>
          </a:prstGeom>
          <a:noFill/>
        </p:spPr>
        <p:txBody>
          <a:bodyPr wrap="square" rtlCol="0" anchor="ctr">
            <a:spAutoFit/>
          </a:bodyPr>
          <a:lstStyle/>
          <a:p>
            <a:fld id="{8484E742-90EB-4945-99D5-59A251EBD759}" type="slidenum">
              <a:rPr lang="en-US" smtClean="0">
                <a:solidFill>
                  <a:schemeClr val="tx2"/>
                </a:solidFill>
              </a:rPr>
              <a:t>‹#›</a:t>
            </a:fld>
            <a:endParaRPr lang="en-US" dirty="0">
              <a:solidFill>
                <a:schemeClr val="tx2"/>
              </a:solidFill>
            </a:endParaRPr>
          </a:p>
        </p:txBody>
      </p:sp>
    </p:spTree>
    <p:extLst>
      <p:ext uri="{BB962C8B-B14F-4D97-AF65-F5344CB8AC3E}">
        <p14:creationId xmlns:p14="http://schemas.microsoft.com/office/powerpoint/2010/main" val="2198836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1">
                <a:solidFill>
                  <a:srgbClr val="FFFFFF"/>
                </a:solidFill>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Rectangle 9"/>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ate Placeholder 3"/>
          <p:cNvSpPr>
            <a:spLocks noGrp="1"/>
          </p:cNvSpPr>
          <p:nvPr>
            <p:ph type="dt" sz="half" idx="10"/>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r>
              <a:rPr lang="en-US"/>
              <a:t>08/04/2017</a:t>
            </a:r>
            <a:endParaRPr lang="en-US" dirty="0"/>
          </a:p>
        </p:txBody>
      </p:sp>
      <p:sp>
        <p:nvSpPr>
          <p:cNvPr id="13"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r>
              <a:rPr lang="en-US" i="1"/>
              <a:t>MEC/CERC</a:t>
            </a:r>
            <a:endParaRPr lang="en-US" i="1" dirty="0"/>
          </a:p>
        </p:txBody>
      </p:sp>
      <p:sp>
        <p:nvSpPr>
          <p:cNvPr id="14" name="Rectangle 13"/>
          <p:cNvSpPr/>
          <p:nvPr/>
        </p:nvSpPr>
        <p:spPr>
          <a:xfrm>
            <a:off x="1" y="6394428"/>
            <a:ext cx="6856214" cy="457200"/>
          </a:xfrm>
          <a:prstGeom prst="rect">
            <a:avLst/>
          </a:prstGeom>
          <a:solidFill>
            <a:srgbClr val="FCC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446212" y="6394428"/>
            <a:ext cx="3695418" cy="457200"/>
            <a:chOff x="7273637" y="5749637"/>
            <a:chExt cx="1880003" cy="364886"/>
          </a:xfrm>
        </p:grpSpPr>
        <p:sp>
          <p:nvSpPr>
            <p:cNvPr id="16" name="Rectangle 15"/>
            <p:cNvSpPr/>
            <p:nvPr/>
          </p:nvSpPr>
          <p:spPr>
            <a:xfrm>
              <a:off x="7273637" y="5749638"/>
              <a:ext cx="665107" cy="3648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33885" y="5749637"/>
              <a:ext cx="1419755" cy="364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825">
                <a:solidFill>
                  <a:srgbClr val="FFFFFF"/>
                </a:solidFill>
                <a:latin typeface="Franklin Gothic Demi" panose="020B0703020102020204" pitchFamily="34" charset="0"/>
              </a:defRPr>
            </a:lvl1pPr>
          </a:lstStyle>
          <a:p>
            <a:fld id="{4FAB73BC-B049-4115-A692-8D63A059BFB8}" type="slidenum">
              <a:rPr lang="en-US" smtClean="0"/>
              <a:pPr/>
              <a:t>‹#›</a:t>
            </a:fld>
            <a:endParaRPr lang="en-US" dirty="0"/>
          </a:p>
        </p:txBody>
      </p:sp>
      <p:sp>
        <p:nvSpPr>
          <p:cNvPr id="21" name="Footer Placeholder 4"/>
          <p:cNvSpPr txBox="1">
            <a:spLocks/>
          </p:cNvSpPr>
          <p:nvPr/>
        </p:nvSpPr>
        <p:spPr>
          <a:xfrm>
            <a:off x="566464" y="6459788"/>
            <a:ext cx="4507914" cy="365125"/>
          </a:xfrm>
          <a:prstGeom prst="rect">
            <a:avLst/>
          </a:prstGeom>
        </p:spPr>
        <p:txBody>
          <a:bodyPr anchor="ctr"/>
          <a:lstStyle>
            <a:defPPr>
              <a:defRPr lang="en-US"/>
            </a:defPPr>
            <a:lvl1pPr marL="0" algn="l" defTabSz="457200" rtl="0" eaLnBrk="1" latinLnBrk="0" hangingPunct="1">
              <a:defRPr sz="1000" kern="1200">
                <a:solidFill>
                  <a:schemeClr val="tx2"/>
                </a:solidFill>
                <a:latin typeface="Franklin Gothic Demi" panose="020B07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t>Metropolitan Energy Center  ●  </a:t>
            </a:r>
            <a:r>
              <a:rPr lang="en-US" sz="825" i="1" dirty="0"/>
              <a:t>transforming energy use in America’s Heartland since 1983</a:t>
            </a:r>
          </a:p>
        </p:txBody>
      </p:sp>
      <p:sp>
        <p:nvSpPr>
          <p:cNvPr id="22" name="TextBox 21"/>
          <p:cNvSpPr txBox="1"/>
          <p:nvPr/>
        </p:nvSpPr>
        <p:spPr>
          <a:xfrm>
            <a:off x="7827917" y="6459785"/>
            <a:ext cx="1097280" cy="369332"/>
          </a:xfrm>
          <a:prstGeom prst="rect">
            <a:avLst/>
          </a:prstGeom>
          <a:noFill/>
        </p:spPr>
        <p:txBody>
          <a:bodyPr wrap="square" rtlCol="0" anchor="ctr">
            <a:spAutoFit/>
          </a:bodyPr>
          <a:lstStyle/>
          <a:p>
            <a:fld id="{8484E742-90EB-4945-99D5-59A251EBD759}" type="slidenum">
              <a:rPr lang="en-US" smtClean="0">
                <a:solidFill>
                  <a:schemeClr val="tx2"/>
                </a:solidFill>
              </a:rPr>
              <a:t>‹#›</a:t>
            </a:fld>
            <a:endParaRPr lang="en-US" dirty="0">
              <a:solidFill>
                <a:schemeClr val="tx2"/>
              </a:solidFill>
            </a:endParaRPr>
          </a:p>
        </p:txBody>
      </p:sp>
    </p:spTree>
    <p:extLst>
      <p:ext uri="{BB962C8B-B14F-4D97-AF65-F5344CB8AC3E}">
        <p14:creationId xmlns:p14="http://schemas.microsoft.com/office/powerpoint/2010/main" val="105770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2700" b="0">
                <a:solidFill>
                  <a:srgbClr val="FFFFFF"/>
                </a:solidFill>
                <a:latin typeface="Century Gothic" panose="020B0502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solidFill>
            <a:schemeClr val="bg2">
              <a:lumMod val="90000"/>
            </a:schemeClr>
          </a:solidFill>
        </p:spPr>
        <p:txBody>
          <a:bodyPr lIns="457200" tIns="457200" anchor="t"/>
          <a:lstStyle>
            <a:lvl1pPr marL="0" indent="0">
              <a:buNone/>
              <a:defRPr sz="2400" b="1">
                <a:latin typeface="Century Gothic" panose="020B0502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latin typeface="Century Gothic" panose="020B0502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Slide Number Placeholder 6"/>
          <p:cNvSpPr>
            <a:spLocks noGrp="1"/>
          </p:cNvSpPr>
          <p:nvPr>
            <p:ph type="sldNum" sz="quarter" idx="12"/>
          </p:nvPr>
        </p:nvSpPr>
        <p:spPr>
          <a:xfrm>
            <a:off x="7425345" y="6459788"/>
            <a:ext cx="984019" cy="365125"/>
          </a:xfrm>
          <a:prstGeom prst="rect">
            <a:avLst/>
          </a:prstGeom>
        </p:spPr>
        <p:txBody>
          <a:bodyPr/>
          <a:lstStyle/>
          <a:p>
            <a:fld id="{4FAB73BC-B049-4115-A692-8D63A059BFB8}" type="slidenum">
              <a:rPr lang="en-US" smtClean="0"/>
              <a:pPr/>
              <a:t>‹#›</a:t>
            </a:fld>
            <a:endParaRPr lang="en-US" dirty="0"/>
          </a:p>
        </p:txBody>
      </p:sp>
      <p:sp>
        <p:nvSpPr>
          <p:cNvPr id="10" name="Rectangle 9"/>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ate Placeholder 3"/>
          <p:cNvSpPr>
            <a:spLocks noGrp="1"/>
          </p:cNvSpPr>
          <p:nvPr>
            <p:ph type="dt" sz="half" idx="13"/>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r>
              <a:rPr lang="en-US"/>
              <a:t>08/04/2017</a:t>
            </a:r>
            <a:endParaRPr lang="en-US" dirty="0"/>
          </a:p>
        </p:txBody>
      </p:sp>
      <p:sp>
        <p:nvSpPr>
          <p:cNvPr id="13"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r>
              <a:rPr lang="en-US" i="1"/>
              <a:t>MEC/CERC</a:t>
            </a:r>
            <a:endParaRPr lang="en-US" i="1" dirty="0"/>
          </a:p>
        </p:txBody>
      </p:sp>
      <p:sp>
        <p:nvSpPr>
          <p:cNvPr id="14" name="Rectangle 13"/>
          <p:cNvSpPr/>
          <p:nvPr/>
        </p:nvSpPr>
        <p:spPr>
          <a:xfrm>
            <a:off x="1" y="6394428"/>
            <a:ext cx="6856214" cy="457200"/>
          </a:xfrm>
          <a:prstGeom prst="rect">
            <a:avLst/>
          </a:prstGeom>
          <a:solidFill>
            <a:srgbClr val="FCC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446212" y="6394428"/>
            <a:ext cx="3695418" cy="457200"/>
            <a:chOff x="7273637" y="5749637"/>
            <a:chExt cx="1880003" cy="364886"/>
          </a:xfrm>
        </p:grpSpPr>
        <p:sp>
          <p:nvSpPr>
            <p:cNvPr id="16" name="Rectangle 15"/>
            <p:cNvSpPr/>
            <p:nvPr/>
          </p:nvSpPr>
          <p:spPr>
            <a:xfrm>
              <a:off x="7273637" y="5749638"/>
              <a:ext cx="665107" cy="3648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33885" y="5749637"/>
              <a:ext cx="1419755" cy="364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Slide Number Placeholder 5"/>
          <p:cNvSpPr txBox="1">
            <a:spLocks/>
          </p:cNvSpPr>
          <p:nvPr/>
        </p:nvSpPr>
        <p:spPr>
          <a:xfrm>
            <a:off x="7425345" y="6459788"/>
            <a:ext cx="984019" cy="365125"/>
          </a:xfrm>
          <a:prstGeom prst="rect">
            <a:avLst/>
          </a:prstGeom>
        </p:spPr>
        <p:txBody>
          <a:bodyPr vert="horz" lIns="68580" tIns="34290" rIns="68580" bIns="34290" rtlCol="0" anchor="ctr"/>
          <a:lstStyle>
            <a:defPPr>
              <a:defRPr lang="en-US"/>
            </a:defPPr>
            <a:lvl1pPr marL="0" algn="r" defTabSz="457200" rtl="0" eaLnBrk="1" latinLnBrk="0" hangingPunct="1">
              <a:defRPr sz="1100" kern="1200">
                <a:solidFill>
                  <a:srgbClr val="FFFFFF"/>
                </a:solidFill>
                <a:latin typeface="Franklin Gothic Demi" panose="020B07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z="825" smtClean="0"/>
              <a:pPr/>
              <a:t>‹#›</a:t>
            </a:fld>
            <a:endParaRPr lang="en-US" sz="825" dirty="0"/>
          </a:p>
        </p:txBody>
      </p:sp>
      <p:sp>
        <p:nvSpPr>
          <p:cNvPr id="21" name="Footer Placeholder 4"/>
          <p:cNvSpPr txBox="1">
            <a:spLocks/>
          </p:cNvSpPr>
          <p:nvPr/>
        </p:nvSpPr>
        <p:spPr>
          <a:xfrm>
            <a:off x="566464" y="6459788"/>
            <a:ext cx="4507914" cy="365125"/>
          </a:xfrm>
          <a:prstGeom prst="rect">
            <a:avLst/>
          </a:prstGeom>
        </p:spPr>
        <p:txBody>
          <a:bodyPr anchor="ctr"/>
          <a:lstStyle>
            <a:defPPr>
              <a:defRPr lang="en-US"/>
            </a:defPPr>
            <a:lvl1pPr marL="0" algn="l" defTabSz="457200" rtl="0" eaLnBrk="1" latinLnBrk="0" hangingPunct="1">
              <a:defRPr sz="1000" kern="1200">
                <a:solidFill>
                  <a:schemeClr val="tx2"/>
                </a:solidFill>
                <a:latin typeface="Franklin Gothic Demi" panose="020B07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t>Metropolitan Energy Center  ●  </a:t>
            </a:r>
            <a:r>
              <a:rPr lang="en-US" sz="825" i="1" dirty="0"/>
              <a:t>transforming energy use in America’s Heartland since 1983</a:t>
            </a:r>
          </a:p>
        </p:txBody>
      </p:sp>
    </p:spTree>
    <p:extLst>
      <p:ext uri="{BB962C8B-B14F-4D97-AF65-F5344CB8AC3E}">
        <p14:creationId xmlns:p14="http://schemas.microsoft.com/office/powerpoint/2010/main" val="3535953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60578"/>
            <a:ext cx="7543800" cy="679163"/>
          </a:xfrm>
        </p:spPr>
        <p:txBody>
          <a:bodyPr/>
          <a:lstStyle>
            <a:lvl1pPr>
              <a:defRPr>
                <a:latin typeface="Century Gothic" panose="020B0502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425345" y="6459788"/>
            <a:ext cx="984019"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5492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412302"/>
            <a:ext cx="1971675" cy="5759898"/>
          </a:xfrm>
        </p:spPr>
        <p:txBody>
          <a:bodyPr vert="eaVert"/>
          <a:lstStyle>
            <a:lvl1pPr>
              <a:defRPr>
                <a:latin typeface="Century Gothic" panose="020B0502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r>
              <a:rPr lang="en-US"/>
              <a:t>08/04/2017</a:t>
            </a:r>
            <a:endParaRPr lang="en-US" dirty="0"/>
          </a:p>
        </p:txBody>
      </p:sp>
      <p:sp>
        <p:nvSpPr>
          <p:cNvPr id="12"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r>
              <a:rPr lang="en-US" i="1"/>
              <a:t>MEC/CERC</a:t>
            </a:r>
            <a:endParaRPr lang="en-US" i="1" dirty="0"/>
          </a:p>
        </p:txBody>
      </p:sp>
      <p:sp>
        <p:nvSpPr>
          <p:cNvPr id="13" name="Rectangle 12"/>
          <p:cNvSpPr/>
          <p:nvPr/>
        </p:nvSpPr>
        <p:spPr>
          <a:xfrm>
            <a:off x="1" y="6394428"/>
            <a:ext cx="6856214" cy="457200"/>
          </a:xfrm>
          <a:prstGeom prst="rect">
            <a:avLst/>
          </a:prstGeom>
          <a:solidFill>
            <a:srgbClr val="FCC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446212" y="6394428"/>
            <a:ext cx="3695418" cy="457200"/>
            <a:chOff x="7273637" y="5749637"/>
            <a:chExt cx="1880003" cy="364886"/>
          </a:xfrm>
        </p:grpSpPr>
        <p:sp>
          <p:nvSpPr>
            <p:cNvPr id="15" name="Rectangle 14"/>
            <p:cNvSpPr/>
            <p:nvPr/>
          </p:nvSpPr>
          <p:spPr>
            <a:xfrm>
              <a:off x="7273637" y="5749638"/>
              <a:ext cx="665107" cy="3648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33885" y="5749637"/>
              <a:ext cx="1419755" cy="364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825">
                <a:solidFill>
                  <a:srgbClr val="FFFFFF"/>
                </a:solidFill>
                <a:latin typeface="Franklin Gothic Demi" panose="020B0703020102020204" pitchFamily="34" charset="0"/>
              </a:defRPr>
            </a:lvl1pPr>
          </a:lstStyle>
          <a:p>
            <a:fld id="{4FAB73BC-B049-4115-A692-8D63A059BFB8}" type="slidenum">
              <a:rPr lang="en-US" smtClean="0"/>
              <a:pPr/>
              <a:t>‹#›</a:t>
            </a:fld>
            <a:endParaRPr lang="en-US" dirty="0"/>
          </a:p>
        </p:txBody>
      </p:sp>
      <p:sp>
        <p:nvSpPr>
          <p:cNvPr id="20" name="Footer Placeholder 4"/>
          <p:cNvSpPr txBox="1">
            <a:spLocks/>
          </p:cNvSpPr>
          <p:nvPr/>
        </p:nvSpPr>
        <p:spPr>
          <a:xfrm>
            <a:off x="566464" y="6459788"/>
            <a:ext cx="4507914" cy="365125"/>
          </a:xfrm>
          <a:prstGeom prst="rect">
            <a:avLst/>
          </a:prstGeom>
        </p:spPr>
        <p:txBody>
          <a:bodyPr anchor="ctr"/>
          <a:lstStyle>
            <a:defPPr>
              <a:defRPr lang="en-US"/>
            </a:defPPr>
            <a:lvl1pPr marL="0" algn="l" defTabSz="457200" rtl="0" eaLnBrk="1" latinLnBrk="0" hangingPunct="1">
              <a:defRPr sz="1000" kern="1200">
                <a:solidFill>
                  <a:schemeClr val="tx2"/>
                </a:solidFill>
                <a:latin typeface="Franklin Gothic Demi" panose="020B07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t>Metropolitan Energy Center  ●  </a:t>
            </a:r>
            <a:r>
              <a:rPr lang="en-US" sz="825" i="1" dirty="0"/>
              <a:t>transforming energy use in America’s Heartland since 1983</a:t>
            </a:r>
          </a:p>
        </p:txBody>
      </p:sp>
      <p:sp>
        <p:nvSpPr>
          <p:cNvPr id="21" name="TextBox 20"/>
          <p:cNvSpPr txBox="1"/>
          <p:nvPr/>
        </p:nvSpPr>
        <p:spPr>
          <a:xfrm>
            <a:off x="7827917" y="6459785"/>
            <a:ext cx="1097280" cy="369332"/>
          </a:xfrm>
          <a:prstGeom prst="rect">
            <a:avLst/>
          </a:prstGeom>
          <a:noFill/>
        </p:spPr>
        <p:txBody>
          <a:bodyPr wrap="square" rtlCol="0" anchor="ctr">
            <a:spAutoFit/>
          </a:bodyPr>
          <a:lstStyle/>
          <a:p>
            <a:fld id="{8484E742-90EB-4945-99D5-59A251EBD759}" type="slidenum">
              <a:rPr lang="en-US" smtClean="0">
                <a:solidFill>
                  <a:schemeClr val="tx2"/>
                </a:solidFill>
              </a:rPr>
              <a:t>‹#›</a:t>
            </a:fld>
            <a:endParaRPr lang="en-US" dirty="0">
              <a:solidFill>
                <a:schemeClr val="tx2"/>
              </a:solidFill>
            </a:endParaRPr>
          </a:p>
        </p:txBody>
      </p:sp>
    </p:spTree>
    <p:extLst>
      <p:ext uri="{BB962C8B-B14F-4D97-AF65-F5344CB8AC3E}">
        <p14:creationId xmlns:p14="http://schemas.microsoft.com/office/powerpoint/2010/main" val="4130942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6"/>
            <a:ext cx="7543800" cy="442861"/>
          </a:xfrm>
        </p:spPr>
        <p:txBody>
          <a:body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7519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453135"/>
          </a:xfrm>
        </p:spPr>
        <p:txBody>
          <a:bodyPr/>
          <a:lstStyle/>
          <a:p>
            <a:r>
              <a:rPr lang="en-US"/>
              <a:t>Click to edit Master title style</a:t>
            </a:r>
            <a:endParaRPr lang="en-US" dirty="0"/>
          </a:p>
        </p:txBody>
      </p:sp>
      <p:sp>
        <p:nvSpPr>
          <p:cNvPr id="4" name="Content Placeholder 3"/>
          <p:cNvSpPr>
            <a:spLocks noGrp="1"/>
          </p:cNvSpPr>
          <p:nvPr>
            <p:ph sz="quarter" idx="10"/>
          </p:nvPr>
        </p:nvSpPr>
        <p:spPr>
          <a:xfrm>
            <a:off x="192088" y="819150"/>
            <a:ext cx="8731250"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212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513496"/>
          </a:xfrm>
        </p:spPr>
        <p:txBody>
          <a:bodyPr/>
          <a:lstStyle/>
          <a:p>
            <a:r>
              <a:rPr lang="en-US"/>
              <a:t>Click to edit Master title style</a:t>
            </a:r>
            <a:endParaRPr lang="en-US" dirty="0"/>
          </a:p>
        </p:txBody>
      </p:sp>
      <p:sp>
        <p:nvSpPr>
          <p:cNvPr id="4" name="Chart Placeholder 3"/>
          <p:cNvSpPr>
            <a:spLocks noGrp="1"/>
          </p:cNvSpPr>
          <p:nvPr>
            <p:ph type="chart" sz="quarter" idx="10"/>
          </p:nvPr>
        </p:nvSpPr>
        <p:spPr>
          <a:xfrm>
            <a:off x="196851" y="800100"/>
            <a:ext cx="8726488" cy="5543550"/>
          </a:xfrm>
        </p:spPr>
        <p:txBody>
          <a:bodyPr/>
          <a:lstStyle/>
          <a:p>
            <a:r>
              <a:rPr lang="en-US"/>
              <a:t>Click icon to add chart</a:t>
            </a:r>
            <a:endParaRPr lang="en-US" dirty="0"/>
          </a:p>
        </p:txBody>
      </p:sp>
    </p:spTree>
    <p:extLst>
      <p:ext uri="{BB962C8B-B14F-4D97-AF65-F5344CB8AC3E}">
        <p14:creationId xmlns:p14="http://schemas.microsoft.com/office/powerpoint/2010/main" val="101681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192088" y="812800"/>
            <a:ext cx="8731250" cy="553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070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192088" y="819150"/>
            <a:ext cx="8731250"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986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hart Placeholder 3"/>
          <p:cNvSpPr>
            <a:spLocks noGrp="1"/>
          </p:cNvSpPr>
          <p:nvPr>
            <p:ph type="chart" sz="quarter" idx="10"/>
          </p:nvPr>
        </p:nvSpPr>
        <p:spPr>
          <a:xfrm>
            <a:off x="196851" y="800100"/>
            <a:ext cx="8726488" cy="5543550"/>
          </a:xfrm>
        </p:spPr>
        <p:txBody>
          <a:bodyPr/>
          <a:lstStyle/>
          <a:p>
            <a:r>
              <a:rPr lang="en-US"/>
              <a:t>Click icon to add chart</a:t>
            </a:r>
            <a:endParaRPr lang="en-US" dirty="0"/>
          </a:p>
        </p:txBody>
      </p:sp>
    </p:spTree>
    <p:extLst>
      <p:ext uri="{BB962C8B-B14F-4D97-AF65-F5344CB8AC3E}">
        <p14:creationId xmlns:p14="http://schemas.microsoft.com/office/powerpoint/2010/main" val="243753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0487" y="82298"/>
            <a:ext cx="8724900" cy="812725"/>
          </a:xfrm>
        </p:spPr>
        <p:txBody>
          <a:bodyPr/>
          <a:lstStyle/>
          <a:p>
            <a:r>
              <a:rPr lang="en-US" dirty="0"/>
              <a:t>Click to edit Master title style</a:t>
            </a:r>
            <a:endParaRPr dirty="0"/>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81167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816769" y="716964"/>
            <a:ext cx="7592594"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2961" y="705164"/>
            <a:ext cx="6033254" cy="3566160"/>
          </a:xfrm>
        </p:spPr>
        <p:txBody>
          <a:bodyPr anchor="b">
            <a:normAutofit/>
          </a:bodyPr>
          <a:lstStyle>
            <a:lvl1pPr algn="l">
              <a:lnSpc>
                <a:spcPct val="85000"/>
              </a:lnSpc>
              <a:defRPr sz="6000" spc="-38" baseline="0">
                <a:solidFill>
                  <a:schemeClr val="tx1">
                    <a:lumMod val="85000"/>
                    <a:lumOff val="15000"/>
                  </a:schemeClr>
                </a:solidFill>
                <a:latin typeface="Garamond" panose="02020404030301010803" pitchFamily="18" charset="0"/>
              </a:defRPr>
            </a:lvl1pPr>
          </a:lstStyle>
          <a:p>
            <a:r>
              <a:rPr lang="en-US" dirty="0"/>
              <a:t>Click to edit Master title style</a:t>
            </a:r>
          </a:p>
        </p:txBody>
      </p:sp>
      <p:sp>
        <p:nvSpPr>
          <p:cNvPr id="3" name="Subtitle 2"/>
          <p:cNvSpPr>
            <a:spLocks noGrp="1"/>
          </p:cNvSpPr>
          <p:nvPr>
            <p:ph type="subTitle" idx="1"/>
          </p:nvPr>
        </p:nvSpPr>
        <p:spPr>
          <a:xfrm>
            <a:off x="825038" y="4455621"/>
            <a:ext cx="6031176" cy="1143000"/>
          </a:xfrm>
        </p:spPr>
        <p:txBody>
          <a:bodyPr lIns="91440" rIns="91440">
            <a:normAutofit/>
          </a:bodyPr>
          <a:lstStyle>
            <a:lvl1pPr marL="0" indent="0" algn="l">
              <a:buNone/>
              <a:defRPr sz="1800" cap="all" spc="150" baseline="0">
                <a:solidFill>
                  <a:schemeClr val="tx2"/>
                </a:solidFill>
                <a:latin typeface="Franklin Gothic Demi" panose="020B0703020102020204" pitchFamily="34"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p:cNvCxnSpPr/>
          <p:nvPr/>
        </p:nvCxnSpPr>
        <p:spPr>
          <a:xfrm>
            <a:off x="827366" y="4343400"/>
            <a:ext cx="60350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6420383" y="747445"/>
            <a:ext cx="2651760" cy="1798320"/>
          </a:xfrm>
          <a:prstGeom prst="rect">
            <a:avLst/>
          </a:prstGeom>
          <a:solidFill>
            <a:srgbClr val="FCCE09"/>
          </a:solidFill>
        </p:spPr>
      </p:pic>
      <p:sp>
        <p:nvSpPr>
          <p:cNvPr id="19" name="Rectangle 18"/>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r>
              <a:rPr lang="en-US"/>
              <a:t>08/04/2017</a:t>
            </a:r>
            <a:endParaRPr lang="en-US" dirty="0"/>
          </a:p>
        </p:txBody>
      </p:sp>
      <p:sp>
        <p:nvSpPr>
          <p:cNvPr id="21"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r>
              <a:rPr lang="en-US" i="1"/>
              <a:t>MEC/CERC</a:t>
            </a:r>
            <a:endParaRPr lang="en-US" i="1" dirty="0"/>
          </a:p>
        </p:txBody>
      </p:sp>
      <p:sp>
        <p:nvSpPr>
          <p:cNvPr id="22" name="Rectangle 21"/>
          <p:cNvSpPr/>
          <p:nvPr/>
        </p:nvSpPr>
        <p:spPr>
          <a:xfrm>
            <a:off x="1" y="6394428"/>
            <a:ext cx="6856214" cy="457200"/>
          </a:xfrm>
          <a:prstGeom prst="rect">
            <a:avLst/>
          </a:prstGeom>
          <a:solidFill>
            <a:srgbClr val="FCC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446212" y="6394428"/>
            <a:ext cx="3695418" cy="457200"/>
            <a:chOff x="7273637" y="5749637"/>
            <a:chExt cx="1880003" cy="364886"/>
          </a:xfrm>
        </p:grpSpPr>
        <p:sp>
          <p:nvSpPr>
            <p:cNvPr id="24" name="Rectangle 23"/>
            <p:cNvSpPr/>
            <p:nvPr/>
          </p:nvSpPr>
          <p:spPr>
            <a:xfrm>
              <a:off x="7273637" y="5749638"/>
              <a:ext cx="665107" cy="3648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733885" y="5749637"/>
              <a:ext cx="1419755" cy="364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825">
                <a:solidFill>
                  <a:srgbClr val="FFFFFF"/>
                </a:solidFill>
                <a:latin typeface="Franklin Gothic Demi" panose="020B0703020102020204" pitchFamily="34" charset="0"/>
              </a:defRPr>
            </a:lvl1pPr>
          </a:lstStyle>
          <a:p>
            <a:fld id="{4FAB73BC-B049-4115-A692-8D63A059BFB8}" type="slidenum">
              <a:rPr lang="en-US" smtClean="0"/>
              <a:pPr/>
              <a:t>‹#›</a:t>
            </a:fld>
            <a:endParaRPr lang="en-US" dirty="0"/>
          </a:p>
        </p:txBody>
      </p:sp>
      <p:sp>
        <p:nvSpPr>
          <p:cNvPr id="29" name="Footer Placeholder 4"/>
          <p:cNvSpPr txBox="1">
            <a:spLocks/>
          </p:cNvSpPr>
          <p:nvPr/>
        </p:nvSpPr>
        <p:spPr>
          <a:xfrm>
            <a:off x="566464" y="6459788"/>
            <a:ext cx="4507914" cy="365125"/>
          </a:xfrm>
          <a:prstGeom prst="rect">
            <a:avLst/>
          </a:prstGeom>
        </p:spPr>
        <p:txBody>
          <a:bodyPr anchor="ctr"/>
          <a:lstStyle>
            <a:defPPr>
              <a:defRPr lang="en-US"/>
            </a:defPPr>
            <a:lvl1pPr marL="0" algn="l" defTabSz="457200" rtl="0" eaLnBrk="1" latinLnBrk="0" hangingPunct="1">
              <a:defRPr sz="1000" kern="1200">
                <a:solidFill>
                  <a:schemeClr val="tx2"/>
                </a:solidFill>
                <a:latin typeface="Franklin Gothic Demi" panose="020B07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t>Metropolitan Energy Center  ●  </a:t>
            </a:r>
            <a:r>
              <a:rPr lang="en-US" sz="825" i="1" dirty="0"/>
              <a:t>transforming energy use in America’s Heartland since 1983</a:t>
            </a:r>
          </a:p>
        </p:txBody>
      </p:sp>
    </p:spTree>
    <p:extLst>
      <p:ext uri="{BB962C8B-B14F-4D97-AF65-F5344CB8AC3E}">
        <p14:creationId xmlns:p14="http://schemas.microsoft.com/office/powerpoint/2010/main" val="14730131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82193"/>
            <a:ext cx="7543800" cy="678096"/>
          </a:xfr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50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latin typeface="Century Gothic" panose="020B0502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Century Gothic" panose="020B0502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r>
              <a:rPr lang="en-US"/>
              <a:t>08/04/2017</a:t>
            </a:r>
            <a:endParaRPr lang="en-US" dirty="0"/>
          </a:p>
        </p:txBody>
      </p:sp>
      <p:sp>
        <p:nvSpPr>
          <p:cNvPr id="13"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r>
              <a:rPr lang="en-US" i="1"/>
              <a:t>MEC/CERC</a:t>
            </a:r>
            <a:endParaRPr lang="en-US" i="1" dirty="0"/>
          </a:p>
        </p:txBody>
      </p:sp>
      <p:sp>
        <p:nvSpPr>
          <p:cNvPr id="14" name="Rectangle 13"/>
          <p:cNvSpPr/>
          <p:nvPr/>
        </p:nvSpPr>
        <p:spPr>
          <a:xfrm>
            <a:off x="1" y="6394428"/>
            <a:ext cx="6856214" cy="457200"/>
          </a:xfrm>
          <a:prstGeom prst="rect">
            <a:avLst/>
          </a:prstGeom>
          <a:solidFill>
            <a:srgbClr val="FCC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446212" y="6394428"/>
            <a:ext cx="3695418" cy="457200"/>
            <a:chOff x="7273637" y="5749637"/>
            <a:chExt cx="1880003" cy="364886"/>
          </a:xfrm>
        </p:grpSpPr>
        <p:sp>
          <p:nvSpPr>
            <p:cNvPr id="16" name="Rectangle 15"/>
            <p:cNvSpPr/>
            <p:nvPr/>
          </p:nvSpPr>
          <p:spPr>
            <a:xfrm>
              <a:off x="7273637" y="5749638"/>
              <a:ext cx="665107" cy="3648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33885" y="5749637"/>
              <a:ext cx="1419755" cy="364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ooter Placeholder 4"/>
          <p:cNvSpPr txBox="1">
            <a:spLocks/>
          </p:cNvSpPr>
          <p:nvPr/>
        </p:nvSpPr>
        <p:spPr>
          <a:xfrm>
            <a:off x="566464" y="6459788"/>
            <a:ext cx="4395954" cy="365125"/>
          </a:xfrm>
          <a:prstGeom prst="rect">
            <a:avLst/>
          </a:prstGeom>
        </p:spPr>
        <p:txBody>
          <a:bodyPr anchor="ctr"/>
          <a:lstStyle>
            <a:defPPr>
              <a:defRPr lang="en-US"/>
            </a:defPPr>
            <a:lvl1pPr marL="0" algn="l" defTabSz="457200" rtl="0" eaLnBrk="1" latinLnBrk="0" hangingPunct="1">
              <a:defRPr sz="1000" kern="1200">
                <a:solidFill>
                  <a:schemeClr val="tx2"/>
                </a:solidFill>
                <a:latin typeface="Franklin Gothic Demi" panose="020B07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t>Metropolitan Energy Center  ●  </a:t>
            </a:r>
            <a:r>
              <a:rPr lang="en-US" sz="825" i="1" dirty="0"/>
              <a:t>transforming energy use in America’s Heartland since 1983</a:t>
            </a:r>
          </a:p>
        </p:txBody>
      </p:sp>
    </p:spTree>
    <p:extLst>
      <p:ext uri="{BB962C8B-B14F-4D97-AF65-F5344CB8AC3E}">
        <p14:creationId xmlns:p14="http://schemas.microsoft.com/office/powerpoint/2010/main" val="3653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123290"/>
            <a:ext cx="7543800" cy="626723"/>
          </a:xfr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22960" y="1845738"/>
            <a:ext cx="3703320" cy="4023359"/>
          </a:xfr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425345" y="6459788"/>
            <a:ext cx="984019" cy="365125"/>
          </a:xfrm>
          <a:prstGeom prst="rect">
            <a:avLst/>
          </a:prstGeom>
        </p:spPr>
        <p:txBody>
          <a:bodyPr/>
          <a:lstStyle/>
          <a:p>
            <a:endParaRPr lang="en-US" dirty="0"/>
          </a:p>
        </p:txBody>
      </p:sp>
    </p:spTree>
    <p:extLst>
      <p:ext uri="{BB962C8B-B14F-4D97-AF65-F5344CB8AC3E}">
        <p14:creationId xmlns:p14="http://schemas.microsoft.com/office/powerpoint/2010/main" val="284198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438" y="2"/>
            <a:ext cx="8724900" cy="812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0500" y="812800"/>
            <a:ext cx="8732838" cy="5332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txBox="1">
            <a:spLocks/>
          </p:cNvSpPr>
          <p:nvPr/>
        </p:nvSpPr>
        <p:spPr>
          <a:xfrm>
            <a:off x="42336" y="6532122"/>
            <a:ext cx="452308" cy="241300"/>
          </a:xfrm>
          <a:prstGeom prst="rect">
            <a:avLst/>
          </a:prstGeom>
        </p:spPr>
        <p:txBody>
          <a:bodyPr>
            <a:prstTxWarp prst="textNoShape">
              <a:avLst/>
            </a:prstTxWarp>
            <a:normAutofit/>
          </a:bodyPr>
          <a:lstStyle/>
          <a:p>
            <a:pPr marL="342900" indent="-342900" algn="ctr">
              <a:lnSpc>
                <a:spcPct val="90000"/>
              </a:lnSpc>
              <a:spcBef>
                <a:spcPct val="20000"/>
              </a:spcBef>
              <a:buFont typeface="Arial" pitchFamily="-106" charset="0"/>
              <a:buNone/>
            </a:pPr>
            <a:fld id="{1EF35371-194E-174F-9528-630C4585B8CC}" type="slidenum">
              <a:rPr lang="en-US" sz="1000" smtClean="0">
                <a:solidFill>
                  <a:schemeClr val="tx1"/>
                </a:solidFill>
                <a:ea typeface="Arial" pitchFamily="-106" charset="0"/>
                <a:cs typeface="Arial" pitchFamily="-106" charset="0"/>
              </a:rPr>
              <a:pPr marL="342900" indent="-342900" algn="ctr">
                <a:lnSpc>
                  <a:spcPct val="90000"/>
                </a:lnSpc>
                <a:spcBef>
                  <a:spcPct val="20000"/>
                </a:spcBef>
                <a:buFont typeface="Arial" pitchFamily="-106" charset="0"/>
                <a:buNone/>
              </a:pPr>
              <a:t>‹#›</a:t>
            </a:fld>
            <a:endParaRPr lang="en-US" sz="1000" dirty="0">
              <a:solidFill>
                <a:schemeClr val="tx1"/>
              </a:solidFill>
              <a:ea typeface="Arial" pitchFamily="-106" charset="0"/>
              <a:cs typeface="Arial" pitchFamily="-106" charset="0"/>
            </a:endParaRPr>
          </a:p>
        </p:txBody>
      </p:sp>
      <p:grpSp>
        <p:nvGrpSpPr>
          <p:cNvPr id="4" name="Group 3"/>
          <p:cNvGrpSpPr/>
          <p:nvPr userDrawn="1"/>
        </p:nvGrpSpPr>
        <p:grpSpPr>
          <a:xfrm>
            <a:off x="-1" y="656981"/>
            <a:ext cx="9144001" cy="55570"/>
            <a:chOff x="-1" y="656981"/>
            <a:chExt cx="9144001" cy="55570"/>
          </a:xfrm>
        </p:grpSpPr>
        <p:sp>
          <p:nvSpPr>
            <p:cNvPr id="11" name="Rectangle 10"/>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spTree>
  </p:cSld>
  <p:clrMap bg1="lt1" tx1="dk1" bg2="lt2" tx2="dk2" accent1="accent1" accent2="accent2" accent3="accent3" accent4="accent4" accent5="accent5" accent6="accent6" hlink="hlink" folHlink="folHlink"/>
  <p:sldLayoutIdLst>
    <p:sldLayoutId id="2147483689" r:id="rId1"/>
    <p:sldLayoutId id="2147483692" r:id="rId2"/>
    <p:sldLayoutId id="2147483690" r:id="rId3"/>
    <p:sldLayoutId id="2147483693" r:id="rId4"/>
    <p:sldLayoutId id="2147483694" r:id="rId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r>
              <a:rPr lang="en-US"/>
              <a:t>08/04/2017</a:t>
            </a:r>
            <a:endParaRPr lang="en-US" dirty="0"/>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r>
              <a:rPr lang="en-US" i="1"/>
              <a:t>MEC/CERC</a:t>
            </a:r>
            <a:endParaRPr lang="en-US" i="1" dirty="0"/>
          </a:p>
        </p:txBody>
      </p:sp>
      <p:sp>
        <p:nvSpPr>
          <p:cNvPr id="15" name="Rectangle 14"/>
          <p:cNvSpPr/>
          <p:nvPr/>
        </p:nvSpPr>
        <p:spPr>
          <a:xfrm>
            <a:off x="1" y="6394428"/>
            <a:ext cx="6856214" cy="457200"/>
          </a:xfrm>
          <a:prstGeom prst="rect">
            <a:avLst/>
          </a:prstGeom>
          <a:solidFill>
            <a:srgbClr val="FCC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446212" y="6394428"/>
            <a:ext cx="3695418" cy="457200"/>
            <a:chOff x="7273637" y="5749637"/>
            <a:chExt cx="1880003" cy="364886"/>
          </a:xfrm>
        </p:grpSpPr>
        <p:sp>
          <p:nvSpPr>
            <p:cNvPr id="17" name="Rectangle 16"/>
            <p:cNvSpPr/>
            <p:nvPr/>
          </p:nvSpPr>
          <p:spPr>
            <a:xfrm>
              <a:off x="7273637" y="5749638"/>
              <a:ext cx="665107" cy="3648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33885" y="5749637"/>
              <a:ext cx="1419755" cy="364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ooter Placeholder 4"/>
          <p:cNvSpPr txBox="1">
            <a:spLocks/>
          </p:cNvSpPr>
          <p:nvPr/>
        </p:nvSpPr>
        <p:spPr>
          <a:xfrm>
            <a:off x="566464" y="6459788"/>
            <a:ext cx="4507914" cy="365125"/>
          </a:xfrm>
          <a:prstGeom prst="rect">
            <a:avLst/>
          </a:prstGeom>
        </p:spPr>
        <p:txBody>
          <a:bodyPr anchor="ctr"/>
          <a:lstStyle>
            <a:defPPr>
              <a:defRPr lang="en-US"/>
            </a:defPPr>
            <a:lvl1pPr marL="0" algn="l" defTabSz="457200" rtl="0" eaLnBrk="1" latinLnBrk="0" hangingPunct="1">
              <a:defRPr sz="1000" kern="1200">
                <a:solidFill>
                  <a:schemeClr val="tx2"/>
                </a:solidFill>
                <a:latin typeface="Franklin Gothic Demi" panose="020B07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t>Metropolitan Energy Center  ●  </a:t>
            </a:r>
            <a:r>
              <a:rPr lang="en-US" sz="825" i="1" dirty="0"/>
              <a:t>transforming energy use in America’s Heartland since 1983</a:t>
            </a:r>
          </a:p>
        </p:txBody>
      </p:sp>
      <p:sp>
        <p:nvSpPr>
          <p:cNvPr id="8" name="TextBox 7"/>
          <p:cNvSpPr txBox="1"/>
          <p:nvPr/>
        </p:nvSpPr>
        <p:spPr>
          <a:xfrm>
            <a:off x="7827917" y="6459785"/>
            <a:ext cx="1097280" cy="369332"/>
          </a:xfrm>
          <a:prstGeom prst="rect">
            <a:avLst/>
          </a:prstGeom>
          <a:noFill/>
        </p:spPr>
        <p:txBody>
          <a:bodyPr wrap="square" rtlCol="0" anchor="ctr">
            <a:spAutoFit/>
          </a:bodyPr>
          <a:lstStyle/>
          <a:p>
            <a:fld id="{8484E742-90EB-4945-99D5-59A251EBD759}" type="slidenum">
              <a:rPr lang="en-US" smtClean="0">
                <a:solidFill>
                  <a:schemeClr val="tx2"/>
                </a:solidFill>
              </a:rPr>
              <a:t>‹#›</a:t>
            </a:fld>
            <a:endParaRPr lang="en-US" dirty="0">
              <a:solidFill>
                <a:schemeClr val="tx2"/>
              </a:solidFill>
            </a:endParaRPr>
          </a:p>
        </p:txBody>
      </p:sp>
      <p:grpSp>
        <p:nvGrpSpPr>
          <p:cNvPr id="19" name="Group 18"/>
          <p:cNvGrpSpPr/>
          <p:nvPr userDrawn="1"/>
        </p:nvGrpSpPr>
        <p:grpSpPr>
          <a:xfrm>
            <a:off x="-1" y="656981"/>
            <a:ext cx="9144001" cy="55570"/>
            <a:chOff x="-1" y="656981"/>
            <a:chExt cx="9144001" cy="55570"/>
          </a:xfrm>
        </p:grpSpPr>
        <p:sp>
          <p:nvSpPr>
            <p:cNvPr id="21" name="Rectangle 20"/>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22" name="Rectangle 21"/>
            <p:cNvSpPr/>
            <p:nvPr userDrawn="1"/>
          </p:nvSpPr>
          <p:spPr bwMode="auto">
            <a:xfrm flipH="1" flipV="1">
              <a:off x="5834063" y="656988"/>
              <a:ext cx="3309937" cy="555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23" name="Rectangle 22"/>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30859193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 id="2147483709" r:id="rId13"/>
    <p:sldLayoutId id="2147483710" r:id="rId14"/>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Garamond" panose="02020404030301010803" pitchFamily="18"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Franklin Gothic Demi" panose="020B0703020102020204" pitchFamily="34" charset="0"/>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Franklin Gothic Book" panose="020B0503020102020204" pitchFamily="34" charset="0"/>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Franklin Gothic Book" panose="020B0503020102020204" pitchFamily="34" charset="0"/>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Franklin Gothic Book" panose="020B0503020102020204" pitchFamily="34" charset="0"/>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Franklin Gothic Book" panose="020B0503020102020204" pitchFamily="34" charset="0"/>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Kansas Volkswagen Settlement Program</a:t>
            </a:r>
          </a:p>
        </p:txBody>
      </p:sp>
      <p:sp>
        <p:nvSpPr>
          <p:cNvPr id="3" name="Subtitle 2"/>
          <p:cNvSpPr>
            <a:spLocks noGrp="1"/>
          </p:cNvSpPr>
          <p:nvPr>
            <p:ph type="subTitle" idx="1"/>
          </p:nvPr>
        </p:nvSpPr>
        <p:spPr/>
        <p:txBody>
          <a:bodyPr/>
          <a:lstStyle/>
          <a:p>
            <a:r>
              <a:rPr lang="en-US" dirty="0"/>
              <a:t>September 2017</a:t>
            </a:r>
          </a:p>
        </p:txBody>
      </p:sp>
      <p:sp>
        <p:nvSpPr>
          <p:cNvPr id="4" name="Text Placeholder 7"/>
          <p:cNvSpPr txBox="1">
            <a:spLocks/>
          </p:cNvSpPr>
          <p:nvPr/>
        </p:nvSpPr>
        <p:spPr>
          <a:xfrm>
            <a:off x="4776303" y="5247267"/>
            <a:ext cx="4171052" cy="33112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Franklin Gothic Demi" panose="020B0703020102020204" pitchFamily="34" charset="0"/>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Franklin Gothic Book" panose="020B0503020102020204" pitchFamily="34" charset="0"/>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Franklin Gothic Book" panose="020B0503020102020204" pitchFamily="34" charset="0"/>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Franklin Gothic Book" panose="020B0503020102020204" pitchFamily="34" charset="0"/>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Franklin Gothic Book" panose="020B0503020102020204" pitchFamily="34" charset="0"/>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fontAlgn="auto"/>
            <a:r>
              <a:rPr lang="en-US" sz="1800"/>
              <a:t>Kelly Gilbert</a:t>
            </a:r>
            <a:endParaRPr lang="en-US" sz="1800" dirty="0"/>
          </a:p>
        </p:txBody>
      </p:sp>
      <p:sp>
        <p:nvSpPr>
          <p:cNvPr id="5" name="Text Placeholder 2"/>
          <p:cNvSpPr txBox="1">
            <a:spLocks/>
          </p:cNvSpPr>
          <p:nvPr/>
        </p:nvSpPr>
        <p:spPr>
          <a:xfrm>
            <a:off x="4776254" y="5584690"/>
            <a:ext cx="4180863" cy="734900"/>
          </a:xfrm>
          <a:prstGeom prst="rect">
            <a:avLst/>
          </a:prstGeom>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Franklin Gothic Demi" panose="020B0703020102020204" pitchFamily="34" charset="0"/>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Franklin Gothic Book" panose="020B0503020102020204" pitchFamily="34" charset="0"/>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Franklin Gothic Book" panose="020B0503020102020204" pitchFamily="34" charset="0"/>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Franklin Gothic Book" panose="020B0503020102020204" pitchFamily="34" charset="0"/>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Franklin Gothic Book" panose="020B0503020102020204" pitchFamily="34" charset="0"/>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fontAlgn="auto"/>
            <a:r>
              <a:rPr lang="en-US"/>
              <a:t>kelly@metroenergy.org</a:t>
            </a:r>
          </a:p>
          <a:p>
            <a:pPr fontAlgn="auto"/>
            <a:r>
              <a:rPr lang="en-US"/>
              <a:t>816-531-7283</a:t>
            </a:r>
            <a:endParaRPr lang="en-US" dirty="0"/>
          </a:p>
        </p:txBody>
      </p:sp>
    </p:spTree>
    <p:extLst>
      <p:ext uri="{BB962C8B-B14F-4D97-AF65-F5344CB8AC3E}">
        <p14:creationId xmlns:p14="http://schemas.microsoft.com/office/powerpoint/2010/main" val="288967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6492" y="3925722"/>
            <a:ext cx="8936736" cy="75590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hart Placeholder 3"/>
          <p:cNvGraphicFramePr>
            <a:graphicFrameLocks/>
          </p:cNvGraphicFramePr>
          <p:nvPr>
            <p:extLst>
              <p:ext uri="{D42A27DB-BD31-4B8C-83A1-F6EECF244321}">
                <p14:modId xmlns:p14="http://schemas.microsoft.com/office/powerpoint/2010/main" val="2027883631"/>
              </p:ext>
            </p:extLst>
          </p:nvPr>
        </p:nvGraphicFramePr>
        <p:xfrm>
          <a:off x="231616" y="1153949"/>
          <a:ext cx="8412512" cy="5173701"/>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0" y="320040"/>
            <a:ext cx="9144000" cy="75590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390144" y="1043678"/>
            <a:ext cx="8753856" cy="813816"/>
          </a:xfrm>
        </p:spPr>
        <p:txBody>
          <a:bodyPr>
            <a:normAutofit fontScale="90000"/>
          </a:bodyPr>
          <a:lstStyle/>
          <a:p>
            <a:r>
              <a:rPr lang="en-US" dirty="0"/>
              <a:t>Environmental Mitigation Trust</a:t>
            </a:r>
          </a:p>
        </p:txBody>
      </p:sp>
    </p:spTree>
    <p:extLst>
      <p:ext uri="{BB962C8B-B14F-4D97-AF65-F5344CB8AC3E}">
        <p14:creationId xmlns:p14="http://schemas.microsoft.com/office/powerpoint/2010/main" val="330005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a:rPr>
              <a:t>Environmental Mitigation Trust</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1211375"/>
            <a:ext cx="8724900" cy="4339650"/>
          </a:xfrm>
          <a:prstGeom prst="rect">
            <a:avLst/>
          </a:prstGeom>
        </p:spPr>
        <p:txBody>
          <a:bodyPr wrap="square">
            <a:spAutoFit/>
          </a:bodyPr>
          <a:lstStyle/>
          <a:p>
            <a:pPr lvl="1">
              <a:spcBef>
                <a:spcPts val="0"/>
              </a:spcBef>
              <a:spcAft>
                <a:spcPts val="600"/>
              </a:spcAft>
            </a:pPr>
            <a:r>
              <a:rPr lang="en-US" sz="2000" dirty="0"/>
              <a:t>$2.7 billion will be placed in an Environmental Mitigation Trust, and will be allocated to beneficiaries (states, tribes, and certain territories) based on the number of impacted VW vehicles in their jurisdictions</a:t>
            </a:r>
          </a:p>
          <a:p>
            <a:pPr lvl="1">
              <a:spcBef>
                <a:spcPts val="0"/>
              </a:spcBef>
              <a:spcAft>
                <a:spcPts val="600"/>
              </a:spcAft>
            </a:pPr>
            <a:endParaRPr lang="en-US" sz="2000" dirty="0"/>
          </a:p>
          <a:p>
            <a:pPr marL="800100" lvl="1" indent="-342900">
              <a:spcBef>
                <a:spcPts val="0"/>
              </a:spcBef>
              <a:spcAft>
                <a:spcPts val="600"/>
              </a:spcAft>
              <a:buFont typeface="Arial" panose="020B0604020202020204" pitchFamily="34" charset="0"/>
              <a:buChar char="•"/>
            </a:pPr>
            <a:r>
              <a:rPr lang="en-US" sz="2000" dirty="0"/>
              <a:t>Funding for projects that reduce NOx emissions.</a:t>
            </a:r>
          </a:p>
          <a:p>
            <a:pPr marL="1257300" lvl="2" indent="-342900">
              <a:spcBef>
                <a:spcPts val="0"/>
              </a:spcBef>
              <a:spcAft>
                <a:spcPts val="600"/>
              </a:spcAft>
              <a:buFont typeface="Arial" panose="020B0604020202020204" pitchFamily="34" charset="0"/>
              <a:buChar char="•"/>
            </a:pPr>
            <a:r>
              <a:rPr lang="en-US" sz="2000" b="1" dirty="0"/>
              <a:t>Kansas 2.0L allocation:   $14,791,372</a:t>
            </a:r>
          </a:p>
          <a:p>
            <a:pPr marL="800100" lvl="1" indent="-342900">
              <a:spcBef>
                <a:spcPts val="0"/>
              </a:spcBef>
              <a:spcAft>
                <a:spcPts val="600"/>
              </a:spcAft>
              <a:buFont typeface="Arial" panose="020B0604020202020204" pitchFamily="34" charset="0"/>
              <a:buChar char="•"/>
            </a:pPr>
            <a:endParaRPr lang="en-US" sz="2000" dirty="0"/>
          </a:p>
          <a:p>
            <a:pPr marL="800100" lvl="1" indent="-342900">
              <a:spcBef>
                <a:spcPts val="0"/>
              </a:spcBef>
              <a:spcAft>
                <a:spcPts val="600"/>
              </a:spcAft>
              <a:buFont typeface="Arial" panose="020B0604020202020204" pitchFamily="34" charset="0"/>
              <a:buChar char="•"/>
            </a:pPr>
            <a:r>
              <a:rPr lang="en-US" sz="2000" dirty="0"/>
              <a:t>Each state designates a l</a:t>
            </a:r>
            <a:r>
              <a:rPr lang="en-US" sz="2000" b="1" dirty="0"/>
              <a:t>ead agency </a:t>
            </a:r>
            <a:r>
              <a:rPr lang="en-US" sz="2000" dirty="0"/>
              <a:t>that will have the delegated authority to act on behalf of the state.</a:t>
            </a:r>
          </a:p>
          <a:p>
            <a:pPr marL="1257300" lvl="2" indent="-342900">
              <a:spcBef>
                <a:spcPts val="0"/>
              </a:spcBef>
              <a:spcAft>
                <a:spcPts val="600"/>
              </a:spcAft>
              <a:buFont typeface="Arial" panose="020B0604020202020204" pitchFamily="34" charset="0"/>
              <a:buChar char="•"/>
            </a:pPr>
            <a:r>
              <a:rPr lang="en-US" sz="2000" b="1" dirty="0"/>
              <a:t>Kansas Department of Health and Environment</a:t>
            </a:r>
          </a:p>
          <a:p>
            <a:pPr marL="1200150" lvl="2" indent="-285750">
              <a:spcBef>
                <a:spcPts val="0"/>
              </a:spcBef>
              <a:spcAft>
                <a:spcPts val="600"/>
              </a:spcAft>
              <a:buFont typeface="Arial" panose="020B0604020202020204" pitchFamily="34" charset="0"/>
              <a:buChar char="–"/>
            </a:pPr>
            <a:endParaRPr lang="en-US" dirty="0"/>
          </a:p>
          <a:p>
            <a:pPr marL="1200150" lvl="2" indent="-285750">
              <a:spcBef>
                <a:spcPts val="0"/>
              </a:spcBef>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69265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95505"/>
            <a:ext cx="7543800" cy="678096"/>
          </a:xfrm>
        </p:spPr>
        <p:txBody>
          <a:bodyPr>
            <a:normAutofit fontScale="90000"/>
          </a:bodyPr>
          <a:lstStyle/>
          <a:p>
            <a:pPr>
              <a:lnSpc>
                <a:spcPct val="150000"/>
              </a:lnSpc>
            </a:pPr>
            <a:r>
              <a:rPr lang="en-US" dirty="0"/>
              <a:t>“Second Partial Consent Decree” </a:t>
            </a:r>
            <a:br>
              <a:rPr lang="en-US" dirty="0"/>
            </a:br>
            <a:r>
              <a:rPr lang="en-US" dirty="0"/>
              <a:t>for 3.0 Liter Subject Vehicles</a:t>
            </a:r>
          </a:p>
        </p:txBody>
      </p:sp>
      <p:sp>
        <p:nvSpPr>
          <p:cNvPr id="3" name="Text Placeholder 2"/>
          <p:cNvSpPr>
            <a:spLocks noGrp="1"/>
          </p:cNvSpPr>
          <p:nvPr>
            <p:ph idx="1"/>
          </p:nvPr>
        </p:nvSpPr>
        <p:spPr/>
        <p:txBody>
          <a:bodyPr>
            <a:normAutofit/>
          </a:bodyPr>
          <a:lstStyle/>
          <a:p>
            <a:pPr marL="0" indent="0">
              <a:buNone/>
            </a:pPr>
            <a:r>
              <a:rPr lang="en-US" sz="2000" dirty="0">
                <a:latin typeface="Arial" pitchFamily="-106" charset="0"/>
                <a:ea typeface="ＭＳ Ｐゴシック" pitchFamily="-106" charset="-128"/>
                <a:cs typeface="ＭＳ Ｐゴシック" pitchFamily="-106" charset="-128"/>
              </a:rPr>
              <a:t>Department of Justice web page (U.S. District Court) </a:t>
            </a:r>
            <a:r>
              <a:rPr lang="en-US" sz="2000" dirty="0">
                <a:latin typeface="Arial" panose="020B0604020202020204" pitchFamily="34" charset="0"/>
                <a:cs typeface="Arial" panose="020B0604020202020204" pitchFamily="34" charset="0"/>
              </a:rPr>
              <a:t>http://www.cand.uscourts.gov/vwmdl/proposed-settlement-3-liter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$225 million proportionally divided among the states (adds to each state’s Trust funds).</a:t>
            </a:r>
          </a:p>
          <a:p>
            <a:pPr lvl="1"/>
            <a:r>
              <a:rPr lang="en-US" sz="2000" dirty="0">
                <a:latin typeface="Arial" panose="020B0604020202020204" pitchFamily="34" charset="0"/>
                <a:cs typeface="Arial" panose="020B0604020202020204" pitchFamily="34" charset="0"/>
              </a:rPr>
              <a:t>Kansas 3.0L allocation:        $870,866</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0" indent="0">
              <a:buNone/>
            </a:pPr>
            <a:r>
              <a:rPr lang="en-US" sz="2800" b="1" i="1" u="sng" dirty="0">
                <a:latin typeface="Arial" panose="020B0604020202020204" pitchFamily="34" charset="0"/>
                <a:cs typeface="Arial" panose="020B0604020202020204" pitchFamily="34" charset="0"/>
              </a:rPr>
              <a:t>KS total allocation: $15,662,238</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8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cs typeface="Calibri"/>
              </a:rPr>
              <a:t>Eligible Mitigation Actions</a:t>
            </a:r>
            <a:endParaRPr lang="en-US" sz="3200" dirty="0"/>
          </a:p>
        </p:txBody>
      </p:sp>
      <p:sp>
        <p:nvSpPr>
          <p:cNvPr id="5" name="Content Placeholder 4"/>
          <p:cNvSpPr>
            <a:spLocks noGrp="1"/>
          </p:cNvSpPr>
          <p:nvPr>
            <p:ph idx="1"/>
          </p:nvPr>
        </p:nvSpPr>
        <p:spPr/>
        <p:txBody>
          <a:bodyPr/>
          <a:lstStyle/>
          <a:p>
            <a:endParaRPr lang="en-US"/>
          </a:p>
        </p:txBody>
      </p:sp>
      <p:sp>
        <p:nvSpPr>
          <p:cNvPr id="4" name="Rectangle 3"/>
          <p:cNvSpPr/>
          <p:nvPr/>
        </p:nvSpPr>
        <p:spPr>
          <a:xfrm>
            <a:off x="338862" y="812727"/>
            <a:ext cx="8634580" cy="5447645"/>
          </a:xfrm>
          <a:prstGeom prst="rect">
            <a:avLst/>
          </a:prstGeom>
        </p:spPr>
        <p:txBody>
          <a:bodyPr wrap="square">
            <a:spAutoFit/>
          </a:bodyPr>
          <a:lstStyle/>
          <a:p>
            <a:pPr lvl="1">
              <a:spcBef>
                <a:spcPts val="0"/>
              </a:spcBef>
              <a:spcAft>
                <a:spcPts val="600"/>
              </a:spcAft>
            </a:pPr>
            <a:r>
              <a:rPr lang="en-US" sz="1600" b="1" dirty="0"/>
              <a:t>Eligible Large Trucks</a:t>
            </a:r>
          </a:p>
          <a:p>
            <a:pPr marL="1200150" lvl="2" indent="-285750">
              <a:spcBef>
                <a:spcPts val="0"/>
              </a:spcBef>
              <a:spcAft>
                <a:spcPts val="600"/>
              </a:spcAft>
              <a:buFont typeface="Arial" panose="020B0604020202020204" pitchFamily="34" charset="0"/>
              <a:buChar char="•"/>
            </a:pPr>
            <a:r>
              <a:rPr lang="en-US" sz="1600" dirty="0"/>
              <a:t>1992-2009 model year Class 8 Local Freight or Drayage</a:t>
            </a:r>
          </a:p>
          <a:p>
            <a:pPr marL="1200150" lvl="2" indent="-285750">
              <a:spcBef>
                <a:spcPts val="0"/>
              </a:spcBef>
              <a:spcAft>
                <a:spcPts val="600"/>
              </a:spcAft>
              <a:buFont typeface="Arial" panose="020B0604020202020204" pitchFamily="34" charset="0"/>
              <a:buChar char="•"/>
            </a:pPr>
            <a:r>
              <a:rPr lang="en-US" sz="1600" dirty="0"/>
              <a:t>Eligible Large Trucks must be scrapped, and may be Repowered or replaced with any new diesel, alternative fueled, or all-electric engine</a:t>
            </a:r>
          </a:p>
          <a:p>
            <a:pPr lvl="1">
              <a:spcBef>
                <a:spcPts val="0"/>
              </a:spcBef>
              <a:spcAft>
                <a:spcPts val="600"/>
              </a:spcAft>
            </a:pPr>
            <a:r>
              <a:rPr lang="en-US" sz="1600" b="1" dirty="0"/>
              <a:t>Eligible Buses</a:t>
            </a:r>
          </a:p>
          <a:p>
            <a:pPr marL="1200150" lvl="2" indent="-285750">
              <a:spcBef>
                <a:spcPts val="0"/>
              </a:spcBef>
              <a:spcAft>
                <a:spcPts val="600"/>
              </a:spcAft>
              <a:buFont typeface="Arial" panose="020B0604020202020204" pitchFamily="34" charset="0"/>
              <a:buChar char="•"/>
            </a:pPr>
            <a:r>
              <a:rPr lang="en-US" sz="1600" dirty="0"/>
              <a:t>2009 model year or older Class 4-8 school buses, shuttle buses, or transit buses</a:t>
            </a:r>
          </a:p>
          <a:p>
            <a:pPr marL="1200150" lvl="2" indent="-285750">
              <a:spcBef>
                <a:spcPts val="0"/>
              </a:spcBef>
              <a:spcAft>
                <a:spcPts val="600"/>
              </a:spcAft>
              <a:buFont typeface="Arial" panose="020B0604020202020204" pitchFamily="34" charset="0"/>
              <a:buChar char="•"/>
            </a:pPr>
            <a:r>
              <a:rPr lang="en-US" sz="1600" dirty="0"/>
              <a:t>Including buses under contract to </a:t>
            </a:r>
          </a:p>
          <a:p>
            <a:pPr marL="1200150" lvl="2" indent="-285750">
              <a:spcBef>
                <a:spcPts val="0"/>
              </a:spcBef>
              <a:spcAft>
                <a:spcPts val="600"/>
              </a:spcAft>
              <a:buFont typeface="Arial" panose="020B0604020202020204" pitchFamily="34" charset="0"/>
              <a:buChar char="•"/>
            </a:pPr>
            <a:r>
              <a:rPr lang="en-US" sz="1600" dirty="0"/>
              <a:t>Eligible buses must be scrapped, and may be Repowered or replaced with any new diesel, alternative fueled, or all-electric engine</a:t>
            </a:r>
          </a:p>
          <a:p>
            <a:pPr lvl="1">
              <a:spcBef>
                <a:spcPts val="0"/>
              </a:spcBef>
              <a:spcAft>
                <a:spcPts val="600"/>
              </a:spcAft>
            </a:pPr>
            <a:r>
              <a:rPr lang="en-US" sz="1600" b="1" dirty="0"/>
              <a:t>Eligible Medium Trucks</a:t>
            </a:r>
          </a:p>
          <a:p>
            <a:pPr marL="1200150" lvl="2" indent="-285750">
              <a:spcBef>
                <a:spcPts val="0"/>
              </a:spcBef>
              <a:spcAft>
                <a:spcPts val="600"/>
              </a:spcAft>
              <a:buFont typeface="Arial" panose="020B0604020202020204" pitchFamily="34" charset="0"/>
              <a:buChar char="•"/>
            </a:pPr>
            <a:r>
              <a:rPr lang="en-US" sz="1600" dirty="0"/>
              <a:t>1992-2009 model year Class 4-7 Local Freight Trucks</a:t>
            </a:r>
          </a:p>
          <a:p>
            <a:pPr marL="1200150" lvl="2" indent="-285750">
              <a:spcBef>
                <a:spcPts val="0"/>
              </a:spcBef>
              <a:spcAft>
                <a:spcPts val="600"/>
              </a:spcAft>
              <a:buFont typeface="Arial" panose="020B0604020202020204" pitchFamily="34" charset="0"/>
              <a:buChar char="•"/>
            </a:pPr>
            <a:r>
              <a:rPr lang="en-US" sz="1600" dirty="0"/>
              <a:t>Eligible medium trucks must be scrapped, and may be Repowered or replaced with any new diesel, alternative fueled, or all-electric engine</a:t>
            </a:r>
          </a:p>
          <a:p>
            <a:pPr lvl="1">
              <a:spcBef>
                <a:spcPts val="0"/>
              </a:spcBef>
              <a:spcAft>
                <a:spcPts val="600"/>
              </a:spcAft>
            </a:pPr>
            <a:r>
              <a:rPr lang="en-US" sz="1600" b="1" dirty="0"/>
              <a:t>…and Eligible Freight Switchers</a:t>
            </a:r>
          </a:p>
          <a:p>
            <a:pPr marL="1200150" lvl="2" indent="-285750">
              <a:spcBef>
                <a:spcPts val="0"/>
              </a:spcBef>
              <a:spcAft>
                <a:spcPts val="600"/>
              </a:spcAft>
              <a:buFont typeface="Arial" panose="020B0604020202020204" pitchFamily="34" charset="0"/>
              <a:buChar char="•"/>
            </a:pPr>
            <a:r>
              <a:rPr lang="en-US" sz="1600" dirty="0"/>
              <a:t>Pre-Tier 4 switcher locomotives that operate 1000 or more hours per year</a:t>
            </a:r>
          </a:p>
          <a:p>
            <a:pPr marL="1200150" lvl="2" indent="-285750">
              <a:spcBef>
                <a:spcPts val="0"/>
              </a:spcBef>
              <a:spcAft>
                <a:spcPts val="600"/>
              </a:spcAft>
              <a:buFont typeface="Arial" panose="020B0604020202020204" pitchFamily="34" charset="0"/>
              <a:buChar char="•"/>
            </a:pPr>
            <a:r>
              <a:rPr lang="en-US" sz="1600" dirty="0"/>
              <a:t>Eligible Freight Switchers must be scrapped, and may be Repowered or replaced with any new</a:t>
            </a:r>
            <a:r>
              <a:rPr lang="en-US" sz="1600" i="1" dirty="0"/>
              <a:t> diesel, alternative fueled</a:t>
            </a:r>
            <a:r>
              <a:rPr lang="en-US" sz="1600" dirty="0"/>
              <a:t>, or all-electric engine or Freight Switcher that is certified to meet applicable EPA emissions standards</a:t>
            </a:r>
          </a:p>
        </p:txBody>
      </p:sp>
      <p:sp>
        <p:nvSpPr>
          <p:cNvPr id="3" name="TextBox 2"/>
          <p:cNvSpPr txBox="1"/>
          <p:nvPr/>
        </p:nvSpPr>
        <p:spPr>
          <a:xfrm>
            <a:off x="98230" y="1177447"/>
            <a:ext cx="677108" cy="4496844"/>
          </a:xfrm>
          <a:prstGeom prst="rect">
            <a:avLst/>
          </a:prstGeom>
          <a:noFill/>
        </p:spPr>
        <p:txBody>
          <a:bodyPr vert="vert270" wrap="square" rtlCol="0">
            <a:spAutoFit/>
          </a:bodyPr>
          <a:lstStyle/>
          <a:p>
            <a:pPr algn="ctr"/>
            <a:r>
              <a:rPr lang="en-US" sz="3200" b="1" dirty="0">
                <a:latin typeface="+mj-lt"/>
                <a:ea typeface="+mj-ea"/>
                <a:cs typeface="Calibri"/>
              </a:rPr>
              <a:t>Trucks &amp; Buses</a:t>
            </a:r>
          </a:p>
        </p:txBody>
      </p:sp>
    </p:spTree>
    <p:extLst>
      <p:ext uri="{BB962C8B-B14F-4D97-AF65-F5344CB8AC3E}">
        <p14:creationId xmlns:p14="http://schemas.microsoft.com/office/powerpoint/2010/main" val="256970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a:rPr>
              <a:t>Eligible Mitigation Actions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21551530"/>
              </p:ext>
            </p:extLst>
          </p:nvPr>
        </p:nvGraphicFramePr>
        <p:xfrm>
          <a:off x="571686" y="918597"/>
          <a:ext cx="7978407" cy="5012612"/>
        </p:xfrm>
        <a:graphic>
          <a:graphicData uri="http://schemas.openxmlformats.org/drawingml/2006/table">
            <a:tbl>
              <a:tblPr>
                <a:tableStyleId>{5C22544A-7EE6-4342-B048-85BDC9FD1C3A}</a:tableStyleId>
              </a:tblPr>
              <a:tblGrid>
                <a:gridCol w="2831230">
                  <a:extLst>
                    <a:ext uri="{9D8B030D-6E8A-4147-A177-3AD203B41FA5}">
                      <a16:colId xmlns:a16="http://schemas.microsoft.com/office/drawing/2014/main" val="20000"/>
                    </a:ext>
                  </a:extLst>
                </a:gridCol>
                <a:gridCol w="2809856">
                  <a:extLst>
                    <a:ext uri="{9D8B030D-6E8A-4147-A177-3AD203B41FA5}">
                      <a16:colId xmlns:a16="http://schemas.microsoft.com/office/drawing/2014/main" val="20001"/>
                    </a:ext>
                  </a:extLst>
                </a:gridCol>
                <a:gridCol w="2337321">
                  <a:extLst>
                    <a:ext uri="{9D8B030D-6E8A-4147-A177-3AD203B41FA5}">
                      <a16:colId xmlns:a16="http://schemas.microsoft.com/office/drawing/2014/main" val="20002"/>
                    </a:ext>
                  </a:extLst>
                </a:gridCol>
              </a:tblGrid>
              <a:tr h="830502">
                <a:tc rowSpan="2">
                  <a:txBody>
                    <a:bodyPr/>
                    <a:lstStyle/>
                    <a:p>
                      <a:pPr algn="ctr" fontAlgn="b"/>
                      <a:r>
                        <a:rPr lang="en-US" sz="3200" b="1" u="none" strike="noStrike" baseline="0" dirty="0">
                          <a:solidFill>
                            <a:schemeClr val="bg1"/>
                          </a:solidFill>
                          <a:effectLst/>
                        </a:rPr>
                        <a:t>Trucks and Buses </a:t>
                      </a:r>
                      <a:r>
                        <a:rPr lang="en-US" sz="2400" b="1" u="none" strike="noStrike" baseline="0" dirty="0">
                          <a:solidFill>
                            <a:schemeClr val="bg1"/>
                          </a:solidFill>
                          <a:effectLst/>
                        </a:rPr>
                        <a:t>(and Freight Switchers)</a:t>
                      </a:r>
                      <a:r>
                        <a:rPr lang="en-US" sz="2400" b="1" u="none" strike="noStrike" dirty="0">
                          <a:solidFill>
                            <a:schemeClr val="bg1"/>
                          </a:solidFill>
                          <a:effectLst/>
                        </a:rPr>
                        <a:t> </a:t>
                      </a:r>
                      <a:endParaRPr lang="en-US" sz="2400" b="1" i="0" u="none" strike="noStrike" dirty="0">
                        <a:solidFill>
                          <a:schemeClr val="bg1"/>
                        </a:solidFill>
                        <a:effectLst/>
                        <a:latin typeface="Calibri"/>
                      </a:endParaRPr>
                    </a:p>
                  </a:txBody>
                  <a:tcPr marL="7620" marR="7620" marT="7620" marB="0" anchor="ctr">
                    <a:solidFill>
                      <a:srgbClr val="002060"/>
                    </a:solidFill>
                  </a:tcPr>
                </a:tc>
                <a:tc gridSpan="2">
                  <a:txBody>
                    <a:bodyPr/>
                    <a:lstStyle/>
                    <a:p>
                      <a:pPr algn="ctr" fontAlgn="b">
                        <a:spcAft>
                          <a:spcPts val="0"/>
                        </a:spcAft>
                      </a:pPr>
                      <a:r>
                        <a:rPr lang="en-US" sz="2400" b="1" u="none" strike="noStrike" dirty="0">
                          <a:solidFill>
                            <a:schemeClr val="bg1"/>
                          </a:solidFill>
                          <a:effectLst/>
                        </a:rPr>
                        <a:t>Percentage of Project That Can Be Funded Through Trust</a:t>
                      </a:r>
                    </a:p>
                  </a:txBody>
                  <a:tcPr marL="7620" marR="7620" marT="7620" marB="0" anchor="b">
                    <a:solidFill>
                      <a:srgbClr val="002060"/>
                    </a:solidFill>
                  </a:tcPr>
                </a:tc>
                <a:tc hMerge="1">
                  <a:txBody>
                    <a:bodyPr/>
                    <a:lstStyle/>
                    <a:p>
                      <a:endParaRPr lang="en-US"/>
                    </a:p>
                  </a:txBody>
                  <a:tcPr/>
                </a:tc>
                <a:extLst>
                  <a:ext uri="{0D108BD9-81ED-4DB2-BD59-A6C34878D82A}">
                    <a16:rowId xmlns:a16="http://schemas.microsoft.com/office/drawing/2014/main" val="10000"/>
                  </a:ext>
                </a:extLst>
              </a:tr>
              <a:tr h="1789913">
                <a:tc vMerge="1">
                  <a:txBody>
                    <a:bodyPr/>
                    <a:lstStyle/>
                    <a:p>
                      <a:endParaRPr lang="en-US"/>
                    </a:p>
                  </a:txBody>
                  <a:tcPr/>
                </a:tc>
                <a:tc>
                  <a:txBody>
                    <a:bodyPr/>
                    <a:lstStyle/>
                    <a:p>
                      <a:pPr algn="ctr" fontAlgn="b"/>
                      <a:r>
                        <a:rPr lang="en-US" sz="2200" b="1" u="none" strike="noStrike" dirty="0">
                          <a:solidFill>
                            <a:schemeClr val="bg1"/>
                          </a:solidFill>
                          <a:effectLst/>
                        </a:rPr>
                        <a:t>Government-Owned Eligible Trucks and Buses, or Buses Under Contract with Public School District</a:t>
                      </a:r>
                      <a:endParaRPr lang="en-US" sz="2200" b="1" i="0" u="none" strike="noStrike" dirty="0">
                        <a:solidFill>
                          <a:schemeClr val="bg1"/>
                        </a:solidFill>
                        <a:effectLst/>
                        <a:latin typeface="Calibri"/>
                      </a:endParaRPr>
                    </a:p>
                  </a:txBody>
                  <a:tcPr marL="7620" marR="7620" marT="7620" marB="0" anchor="b">
                    <a:solidFill>
                      <a:srgbClr val="002060"/>
                    </a:solidFill>
                  </a:tcPr>
                </a:tc>
                <a:tc>
                  <a:txBody>
                    <a:bodyPr/>
                    <a:lstStyle/>
                    <a:p>
                      <a:pPr algn="ctr" fontAlgn="b"/>
                      <a:r>
                        <a:rPr lang="en-US" sz="2200" b="1" u="none" strike="noStrike" dirty="0">
                          <a:solidFill>
                            <a:schemeClr val="bg1"/>
                          </a:solidFill>
                          <a:effectLst/>
                        </a:rPr>
                        <a:t>Non-Government Owned Eligible Trucks and Buses</a:t>
                      </a:r>
                      <a:endParaRPr lang="en-US" sz="2200" b="1" i="0" u="none" strike="noStrike" dirty="0">
                        <a:solidFill>
                          <a:schemeClr val="bg1"/>
                        </a:solidFill>
                        <a:effectLst/>
                        <a:latin typeface="Calibri"/>
                      </a:endParaRPr>
                    </a:p>
                  </a:txBody>
                  <a:tcPr marL="7620" marR="7620" marT="7620" marB="0" anchor="b">
                    <a:solidFill>
                      <a:srgbClr val="002060"/>
                    </a:solidFill>
                  </a:tcPr>
                </a:tc>
                <a:extLst>
                  <a:ext uri="{0D108BD9-81ED-4DB2-BD59-A6C34878D82A}">
                    <a16:rowId xmlns:a16="http://schemas.microsoft.com/office/drawing/2014/main" val="10001"/>
                  </a:ext>
                </a:extLst>
              </a:tr>
              <a:tr h="585525">
                <a:tc>
                  <a:txBody>
                    <a:bodyPr/>
                    <a:lstStyle/>
                    <a:p>
                      <a:pPr algn="l" fontAlgn="b"/>
                      <a:r>
                        <a:rPr lang="en-US" sz="1600" u="none" strike="noStrike" dirty="0">
                          <a:effectLst/>
                        </a:rPr>
                        <a:t>Repower with new diesel or AFV engine</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100%</a:t>
                      </a:r>
                      <a:endParaRPr lang="en-US" sz="18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40%</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547671">
                <a:tc>
                  <a:txBody>
                    <a:bodyPr/>
                    <a:lstStyle/>
                    <a:p>
                      <a:pPr algn="l" fontAlgn="b"/>
                      <a:r>
                        <a:rPr lang="en-US" sz="1600" u="none" strike="noStrike" dirty="0">
                          <a:effectLst/>
                        </a:rPr>
                        <a:t>Purchase new diesel or AFV vehicle</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100%</a:t>
                      </a:r>
                      <a:endParaRPr lang="en-US" sz="18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25% (50% for drayage trucks)</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625206">
                <a:tc>
                  <a:txBody>
                    <a:bodyPr/>
                    <a:lstStyle/>
                    <a:p>
                      <a:pPr algn="l" fontAlgn="b"/>
                      <a:r>
                        <a:rPr lang="en-US" sz="1600" u="none" strike="noStrike" dirty="0">
                          <a:effectLst/>
                        </a:rPr>
                        <a:t>Repower with all-electric engine, including infrastructure</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100%</a:t>
                      </a:r>
                      <a:endParaRPr lang="en-US" sz="18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75%</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625206">
                <a:tc>
                  <a:txBody>
                    <a:bodyPr/>
                    <a:lstStyle/>
                    <a:p>
                      <a:pPr algn="l" fontAlgn="b"/>
                      <a:r>
                        <a:rPr lang="en-US" sz="1600" u="none" strike="noStrike" dirty="0">
                          <a:effectLst/>
                        </a:rPr>
                        <a:t>Purchase new all-electric vehicle, including infrastructure</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100%</a:t>
                      </a:r>
                      <a:endParaRPr lang="en-US" sz="18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75%</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44065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cs typeface="Calibri"/>
              </a:rPr>
              <a:t>Eligible Mitigation Actions</a:t>
            </a:r>
            <a:endParaRPr lang="en-US" sz="3200"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56840" y="3156819"/>
            <a:ext cx="8724530" cy="3585597"/>
          </a:xfrm>
          <a:prstGeom prst="rect">
            <a:avLst/>
          </a:prstGeom>
          <a:solidFill>
            <a:schemeClr val="bg1"/>
          </a:solidFill>
        </p:spPr>
        <p:txBody>
          <a:bodyPr wrap="square">
            <a:spAutoFit/>
          </a:bodyPr>
          <a:lstStyle/>
          <a:p>
            <a:pPr lvl="1">
              <a:spcBef>
                <a:spcPts val="0"/>
              </a:spcBef>
              <a:spcAft>
                <a:spcPts val="600"/>
              </a:spcAft>
            </a:pPr>
            <a:r>
              <a:rPr lang="en-US" sz="2000" b="1" dirty="0"/>
              <a:t>Eligible Airport Ground Support Equipment</a:t>
            </a:r>
          </a:p>
          <a:p>
            <a:pPr marL="1200150" lvl="2" indent="-285750">
              <a:spcBef>
                <a:spcPts val="0"/>
              </a:spcBef>
              <a:spcAft>
                <a:spcPts val="600"/>
              </a:spcAft>
              <a:buFont typeface="Arial" panose="020B0604020202020204" pitchFamily="34" charset="0"/>
              <a:buChar char="•"/>
            </a:pPr>
            <a:r>
              <a:rPr lang="en-US" dirty="0"/>
              <a:t>Tier 0, Tier 1, or Tier 2 diesel powered airport ground support equipment, and uncertified or certified to 3 g/</a:t>
            </a:r>
            <a:r>
              <a:rPr lang="en-US" dirty="0" err="1"/>
              <a:t>bhp-hr</a:t>
            </a:r>
            <a:r>
              <a:rPr lang="en-US" dirty="0"/>
              <a:t> or higher emissions, spark ignition engine powered airport ground support equipment</a:t>
            </a:r>
          </a:p>
          <a:p>
            <a:pPr marL="1200150" lvl="2" indent="-285750">
              <a:spcBef>
                <a:spcPts val="0"/>
              </a:spcBef>
              <a:spcAft>
                <a:spcPts val="600"/>
              </a:spcAft>
              <a:buFont typeface="Arial" panose="020B0604020202020204" pitchFamily="34" charset="0"/>
              <a:buChar char="•"/>
            </a:pPr>
            <a:r>
              <a:rPr lang="en-US" dirty="0"/>
              <a:t>Eligible airport ground support equipment must be scrapped, and may be Repowered with an all-electric engine, or replaced with the same equipment in an all-electric form</a:t>
            </a:r>
          </a:p>
          <a:p>
            <a:pPr lvl="1">
              <a:spcBef>
                <a:spcPts val="0"/>
              </a:spcBef>
              <a:spcAft>
                <a:spcPts val="600"/>
              </a:spcAft>
            </a:pPr>
            <a:r>
              <a:rPr lang="en-US" sz="2000" b="1" dirty="0"/>
              <a:t>Eligible Forklifts</a:t>
            </a:r>
          </a:p>
          <a:p>
            <a:pPr marL="1200150" lvl="2" indent="-285750">
              <a:spcBef>
                <a:spcPts val="0"/>
              </a:spcBef>
              <a:spcAft>
                <a:spcPts val="600"/>
              </a:spcAft>
              <a:buFont typeface="Arial" panose="020B0604020202020204" pitchFamily="34" charset="0"/>
              <a:buChar char="•"/>
            </a:pPr>
            <a:r>
              <a:rPr lang="en-US" dirty="0"/>
              <a:t>Forklifts with greater than 8,000 pounds lift capacity</a:t>
            </a:r>
          </a:p>
          <a:p>
            <a:pPr marL="1200150" lvl="2" indent="-285750">
              <a:spcBef>
                <a:spcPts val="0"/>
              </a:spcBef>
              <a:spcAft>
                <a:spcPts val="600"/>
              </a:spcAft>
              <a:buFont typeface="Arial" panose="020B0604020202020204" pitchFamily="34" charset="0"/>
              <a:buChar char="•"/>
            </a:pPr>
            <a:r>
              <a:rPr lang="en-US" dirty="0"/>
              <a:t>Eligible forklifts must be scrapped, and may be Repowered with an all-electric engine, or replaced with the same equipment in all-electric</a:t>
            </a:r>
          </a:p>
        </p:txBody>
      </p:sp>
      <p:graphicFrame>
        <p:nvGraphicFramePr>
          <p:cNvPr id="5" name="Table 4"/>
          <p:cNvGraphicFramePr>
            <a:graphicFrameLocks noGrp="1"/>
          </p:cNvGraphicFramePr>
          <p:nvPr>
            <p:extLst>
              <p:ext uri="{D42A27DB-BD31-4B8C-83A1-F6EECF244321}">
                <p14:modId xmlns:p14="http://schemas.microsoft.com/office/powerpoint/2010/main" val="2732979611"/>
              </p:ext>
            </p:extLst>
          </p:nvPr>
        </p:nvGraphicFramePr>
        <p:xfrm>
          <a:off x="389623" y="883043"/>
          <a:ext cx="8328660" cy="2241550"/>
        </p:xfrm>
        <a:graphic>
          <a:graphicData uri="http://schemas.openxmlformats.org/drawingml/2006/table">
            <a:tbl>
              <a:tblPr>
                <a:tableStyleId>{5C22544A-7EE6-4342-B048-85BDC9FD1C3A}</a:tableStyleId>
              </a:tblPr>
              <a:tblGrid>
                <a:gridCol w="3169920">
                  <a:extLst>
                    <a:ext uri="{9D8B030D-6E8A-4147-A177-3AD203B41FA5}">
                      <a16:colId xmlns:a16="http://schemas.microsoft.com/office/drawing/2014/main" val="20000"/>
                    </a:ext>
                  </a:extLst>
                </a:gridCol>
                <a:gridCol w="2583180">
                  <a:extLst>
                    <a:ext uri="{9D8B030D-6E8A-4147-A177-3AD203B41FA5}">
                      <a16:colId xmlns:a16="http://schemas.microsoft.com/office/drawing/2014/main" val="20001"/>
                    </a:ext>
                  </a:extLst>
                </a:gridCol>
                <a:gridCol w="2575560">
                  <a:extLst>
                    <a:ext uri="{9D8B030D-6E8A-4147-A177-3AD203B41FA5}">
                      <a16:colId xmlns:a16="http://schemas.microsoft.com/office/drawing/2014/main" val="20002"/>
                    </a:ext>
                  </a:extLst>
                </a:gridCol>
              </a:tblGrid>
              <a:tr h="594995">
                <a:tc rowSpan="2">
                  <a:txBody>
                    <a:bodyPr/>
                    <a:lstStyle/>
                    <a:p>
                      <a:pPr algn="ctr" fontAlgn="b"/>
                      <a:r>
                        <a:rPr lang="en-US" sz="2400" b="1" i="0" u="none" strike="noStrike" dirty="0">
                          <a:solidFill>
                            <a:schemeClr val="bg1"/>
                          </a:solidFill>
                          <a:effectLst/>
                          <a:latin typeface="Calibri"/>
                        </a:rPr>
                        <a:t>Airport Ground</a:t>
                      </a:r>
                      <a:r>
                        <a:rPr lang="en-US" sz="2400" b="1" i="0" u="none" strike="noStrike" baseline="0" dirty="0">
                          <a:solidFill>
                            <a:schemeClr val="bg1"/>
                          </a:solidFill>
                          <a:effectLst/>
                          <a:latin typeface="Calibri"/>
                        </a:rPr>
                        <a:t> Support and Forklifts</a:t>
                      </a:r>
                      <a:endParaRPr lang="en-US" sz="2400" b="1" i="0" u="none" strike="noStrike" dirty="0">
                        <a:solidFill>
                          <a:schemeClr val="bg1"/>
                        </a:solidFill>
                        <a:effectLst/>
                        <a:latin typeface="Calibri"/>
                      </a:endParaRPr>
                    </a:p>
                  </a:txBody>
                  <a:tcPr marL="7620" marR="7620" marT="7620" marB="0" anchor="ctr">
                    <a:solidFill>
                      <a:srgbClr val="002060"/>
                    </a:solidFill>
                  </a:tcPr>
                </a:tc>
                <a:tc gridSpan="2">
                  <a:txBody>
                    <a:bodyPr/>
                    <a:lstStyle/>
                    <a:p>
                      <a:pPr algn="ctr" fontAlgn="b"/>
                      <a:r>
                        <a:rPr lang="en-US" sz="1600" b="1" u="none" strike="noStrike" dirty="0">
                          <a:solidFill>
                            <a:schemeClr val="bg1"/>
                          </a:solidFill>
                          <a:effectLst/>
                        </a:rPr>
                        <a:t>Percentage of Project That Can Be Funded Through Trust</a:t>
                      </a:r>
                      <a:endParaRPr lang="en-US" sz="1600" b="1" i="0" u="none" strike="noStrike" dirty="0">
                        <a:solidFill>
                          <a:schemeClr val="bg1"/>
                        </a:solidFill>
                        <a:effectLst/>
                        <a:latin typeface="Calibri"/>
                      </a:endParaRPr>
                    </a:p>
                  </a:txBody>
                  <a:tcPr marL="7620" marR="7620" marT="7620" marB="0" anchor="ctr">
                    <a:solidFill>
                      <a:srgbClr val="002060"/>
                    </a:solidFill>
                  </a:tcPr>
                </a:tc>
                <a:tc hMerge="1">
                  <a:txBody>
                    <a:bodyPr/>
                    <a:lstStyle/>
                    <a:p>
                      <a:endParaRPr lang="en-US"/>
                    </a:p>
                  </a:txBody>
                  <a:tcPr/>
                </a:tc>
                <a:extLst>
                  <a:ext uri="{0D108BD9-81ED-4DB2-BD59-A6C34878D82A}">
                    <a16:rowId xmlns:a16="http://schemas.microsoft.com/office/drawing/2014/main" val="10000"/>
                  </a:ext>
                </a:extLst>
              </a:tr>
              <a:tr h="777875">
                <a:tc vMerge="1">
                  <a:txBody>
                    <a:bodyPr/>
                    <a:lstStyle/>
                    <a:p>
                      <a:pPr algn="l" fontAlgn="b"/>
                      <a:endParaRPr lang="en-US" sz="1400" b="1" i="0" u="none" strike="noStrike" dirty="0">
                        <a:solidFill>
                          <a:schemeClr val="bg1"/>
                        </a:solidFill>
                        <a:effectLst/>
                        <a:latin typeface="Calibri"/>
                      </a:endParaRPr>
                    </a:p>
                  </a:txBody>
                  <a:tcPr marL="7620" marR="7620" marT="7620" marB="0" anchor="b">
                    <a:solidFill>
                      <a:srgbClr val="002060"/>
                    </a:solidFill>
                  </a:tcPr>
                </a:tc>
                <a:tc>
                  <a:txBody>
                    <a:bodyPr/>
                    <a:lstStyle/>
                    <a:p>
                      <a:pPr algn="ctr" fontAlgn="b"/>
                      <a:r>
                        <a:rPr lang="en-US" sz="1400" b="1" u="none" strike="noStrike" dirty="0">
                          <a:solidFill>
                            <a:schemeClr val="bg1"/>
                          </a:solidFill>
                          <a:effectLst/>
                        </a:rPr>
                        <a:t>Government Owned Eligible Airport Ground Support Equipment</a:t>
                      </a:r>
                      <a:endParaRPr lang="en-US" sz="1400" b="1" i="0" u="none" strike="noStrike" dirty="0">
                        <a:solidFill>
                          <a:schemeClr val="bg1"/>
                        </a:solidFill>
                        <a:effectLst/>
                        <a:latin typeface="Calibri"/>
                      </a:endParaRPr>
                    </a:p>
                  </a:txBody>
                  <a:tcPr marL="7620" marR="7620" marT="7620" marB="0" anchor="ctr">
                    <a:solidFill>
                      <a:srgbClr val="002060"/>
                    </a:solidFill>
                  </a:tcPr>
                </a:tc>
                <a:tc>
                  <a:txBody>
                    <a:bodyPr/>
                    <a:lstStyle/>
                    <a:p>
                      <a:pPr algn="ctr" fontAlgn="b"/>
                      <a:r>
                        <a:rPr lang="en-US" sz="1400" b="1" u="none" strike="noStrike" dirty="0">
                          <a:solidFill>
                            <a:schemeClr val="bg1"/>
                          </a:solidFill>
                          <a:effectLst/>
                        </a:rPr>
                        <a:t>Non-Government Owned Eligible Airport Ground Support Equipment</a:t>
                      </a:r>
                      <a:endParaRPr lang="en-US" sz="1400" b="1" i="0" u="none" strike="noStrike" dirty="0">
                        <a:solidFill>
                          <a:schemeClr val="bg1"/>
                        </a:solidFill>
                        <a:effectLst/>
                        <a:latin typeface="Calibri"/>
                      </a:endParaRPr>
                    </a:p>
                  </a:txBody>
                  <a:tcPr marL="7620" marR="7620" marT="7620" marB="0" anchor="ctr">
                    <a:solidFill>
                      <a:srgbClr val="002060"/>
                    </a:solidFill>
                  </a:tcPr>
                </a:tc>
                <a:extLst>
                  <a:ext uri="{0D108BD9-81ED-4DB2-BD59-A6C34878D82A}">
                    <a16:rowId xmlns:a16="http://schemas.microsoft.com/office/drawing/2014/main" val="10001"/>
                  </a:ext>
                </a:extLst>
              </a:tr>
              <a:tr h="182880">
                <a:tc>
                  <a:txBody>
                    <a:bodyPr/>
                    <a:lstStyle/>
                    <a:p>
                      <a:pPr algn="l" fontAlgn="b"/>
                      <a:r>
                        <a:rPr lang="en-US" sz="1400" u="none" strike="noStrike">
                          <a:effectLst/>
                        </a:rPr>
                        <a:t>Repower with all-electric engine, including infrastructure</a:t>
                      </a:r>
                      <a:endParaRPr lang="en-US" sz="1400" b="0" i="0" u="none" strike="noStrike">
                        <a:solidFill>
                          <a:srgbClr val="000000"/>
                        </a:solidFill>
                        <a:effectLst/>
                        <a:latin typeface="Calibri"/>
                      </a:endParaRPr>
                    </a:p>
                  </a:txBody>
                  <a:tcPr marL="7620" marR="7620" marT="7620" marB="0" anchor="b"/>
                </a:tc>
                <a:tc>
                  <a:txBody>
                    <a:bodyPr/>
                    <a:lstStyle/>
                    <a:p>
                      <a:pPr algn="r" fontAlgn="b"/>
                      <a:r>
                        <a:rPr lang="en-US" sz="1400" u="none" strike="noStrike">
                          <a:effectLst/>
                        </a:rPr>
                        <a:t>100%</a:t>
                      </a:r>
                      <a:endParaRPr lang="en-US" sz="1400" b="0" i="0" u="none" strike="noStrike">
                        <a:solidFill>
                          <a:srgbClr val="000000"/>
                        </a:solidFill>
                        <a:effectLst/>
                        <a:latin typeface="Calibri"/>
                      </a:endParaRPr>
                    </a:p>
                  </a:txBody>
                  <a:tcPr marL="7620" marR="7620" marT="7620" marB="0" anchor="b"/>
                </a:tc>
                <a:tc>
                  <a:txBody>
                    <a:bodyPr/>
                    <a:lstStyle/>
                    <a:p>
                      <a:pPr algn="r" fontAlgn="b"/>
                      <a:r>
                        <a:rPr lang="en-US" sz="1400" u="none" strike="noStrike" dirty="0">
                          <a:effectLst/>
                        </a:rPr>
                        <a:t>75%</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n-US" sz="1400" u="none" strike="noStrike">
                          <a:effectLst/>
                        </a:rPr>
                        <a:t>Purchase new all-electric equipment, including infrastructure</a:t>
                      </a:r>
                      <a:endParaRPr lang="en-US" sz="1400" b="0" i="0" u="none" strike="noStrike">
                        <a:solidFill>
                          <a:srgbClr val="000000"/>
                        </a:solidFill>
                        <a:effectLst/>
                        <a:latin typeface="Calibri"/>
                      </a:endParaRPr>
                    </a:p>
                  </a:txBody>
                  <a:tcPr marL="7620" marR="7620" marT="7620" marB="0" anchor="b"/>
                </a:tc>
                <a:tc>
                  <a:txBody>
                    <a:bodyPr/>
                    <a:lstStyle/>
                    <a:p>
                      <a:pPr algn="r" fontAlgn="b"/>
                      <a:r>
                        <a:rPr lang="en-US" sz="1400" u="none" strike="noStrike" dirty="0">
                          <a:effectLst/>
                        </a:rPr>
                        <a:t>100%</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75%</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514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cs typeface="Calibri"/>
              </a:rPr>
              <a:t>Eligible Mitigation Actions</a:t>
            </a:r>
            <a:endParaRPr lang="en-US" sz="3200"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7637" y="3440322"/>
            <a:ext cx="8610517" cy="2446824"/>
          </a:xfrm>
          <a:prstGeom prst="rect">
            <a:avLst/>
          </a:prstGeom>
        </p:spPr>
        <p:txBody>
          <a:bodyPr wrap="square">
            <a:spAutoFit/>
          </a:bodyPr>
          <a:lstStyle/>
          <a:p>
            <a:pPr lvl="1">
              <a:spcBef>
                <a:spcPts val="0"/>
              </a:spcBef>
              <a:spcAft>
                <a:spcPts val="600"/>
              </a:spcAft>
            </a:pPr>
            <a:r>
              <a:rPr lang="en-US" sz="2000" b="1" dirty="0"/>
              <a:t>Light Duty Zero Emission Vehicle Supply Equipment</a:t>
            </a:r>
          </a:p>
          <a:p>
            <a:pPr marL="1200150" lvl="2" indent="-285750">
              <a:spcBef>
                <a:spcPts val="0"/>
              </a:spcBef>
              <a:spcAft>
                <a:spcPts val="600"/>
              </a:spcAft>
              <a:buFont typeface="Arial" panose="020B0604020202020204" pitchFamily="34" charset="0"/>
              <a:buChar char="•"/>
            </a:pPr>
            <a:r>
              <a:rPr lang="en-US" dirty="0"/>
              <a:t>May use of to 15% of its allocation of Trust Funds on the costs to acquire, install, operate and maintain new light duty ZEV supply equipment. Eligible </a:t>
            </a:r>
            <a:r>
              <a:rPr lang="en-US" sz="1600" dirty="0"/>
              <a:t>projects include:</a:t>
            </a:r>
          </a:p>
          <a:p>
            <a:pPr marL="1657350" lvl="3" indent="-285750">
              <a:spcBef>
                <a:spcPts val="0"/>
              </a:spcBef>
              <a:spcAft>
                <a:spcPts val="600"/>
              </a:spcAft>
              <a:buFont typeface="Arial" panose="020B0604020202020204" pitchFamily="34" charset="0"/>
              <a:buChar char="•"/>
            </a:pPr>
            <a:r>
              <a:rPr lang="en-US" sz="1600" dirty="0"/>
              <a:t>Level 1, Level 2 or DC fast chargers located in a public place, workplace, or multi-unit dwelling</a:t>
            </a:r>
          </a:p>
          <a:p>
            <a:pPr marL="1657350" lvl="3" indent="-285750">
              <a:spcBef>
                <a:spcPts val="0"/>
              </a:spcBef>
              <a:spcAft>
                <a:spcPts val="600"/>
              </a:spcAft>
              <a:buFont typeface="Arial" panose="020B0604020202020204" pitchFamily="34" charset="0"/>
              <a:buChar char="•"/>
            </a:pPr>
            <a:r>
              <a:rPr lang="en-US" sz="1600" dirty="0"/>
              <a:t>Hydrogen fuel cell supply equipment, including hydrogen dispensing equipment that is located in a public place</a:t>
            </a:r>
          </a:p>
        </p:txBody>
      </p:sp>
      <p:graphicFrame>
        <p:nvGraphicFramePr>
          <p:cNvPr id="5" name="Table 4"/>
          <p:cNvGraphicFramePr>
            <a:graphicFrameLocks noGrp="1"/>
          </p:cNvGraphicFramePr>
          <p:nvPr>
            <p:extLst>
              <p:ext uri="{D42A27DB-BD31-4B8C-83A1-F6EECF244321}">
                <p14:modId xmlns:p14="http://schemas.microsoft.com/office/powerpoint/2010/main" val="194876812"/>
              </p:ext>
            </p:extLst>
          </p:nvPr>
        </p:nvGraphicFramePr>
        <p:xfrm>
          <a:off x="419418" y="982232"/>
          <a:ext cx="8282940" cy="2209800"/>
        </p:xfrm>
        <a:graphic>
          <a:graphicData uri="http://schemas.openxmlformats.org/drawingml/2006/table">
            <a:tbl>
              <a:tblPr>
                <a:tableStyleId>{5C22544A-7EE6-4342-B048-85BDC9FD1C3A}</a:tableStyleId>
              </a:tblPr>
              <a:tblGrid>
                <a:gridCol w="5029404">
                  <a:extLst>
                    <a:ext uri="{9D8B030D-6E8A-4147-A177-3AD203B41FA5}">
                      <a16:colId xmlns:a16="http://schemas.microsoft.com/office/drawing/2014/main" val="20000"/>
                    </a:ext>
                  </a:extLst>
                </a:gridCol>
                <a:gridCol w="3253536">
                  <a:extLst>
                    <a:ext uri="{9D8B030D-6E8A-4147-A177-3AD203B41FA5}">
                      <a16:colId xmlns:a16="http://schemas.microsoft.com/office/drawing/2014/main" val="20001"/>
                    </a:ext>
                  </a:extLst>
                </a:gridCol>
              </a:tblGrid>
              <a:tr h="883920">
                <a:tc>
                  <a:txBody>
                    <a:bodyPr/>
                    <a:lstStyle/>
                    <a:p>
                      <a:pPr algn="ctr" fontAlgn="b"/>
                      <a:r>
                        <a:rPr lang="en-US" sz="3600" b="1" i="0" u="none" strike="noStrike" dirty="0">
                          <a:solidFill>
                            <a:schemeClr val="bg1"/>
                          </a:solidFill>
                          <a:effectLst/>
                          <a:latin typeface="Calibri"/>
                        </a:rPr>
                        <a:t>EVSE and H2/FCVSE</a:t>
                      </a:r>
                    </a:p>
                  </a:txBody>
                  <a:tcPr marL="7620" marR="7620" marT="7620" marB="0" anchor="ctr">
                    <a:solidFill>
                      <a:srgbClr val="002060"/>
                    </a:solidFill>
                  </a:tcPr>
                </a:tc>
                <a:tc>
                  <a:txBody>
                    <a:bodyPr/>
                    <a:lstStyle/>
                    <a:p>
                      <a:pPr algn="ctr" fontAlgn="b"/>
                      <a:r>
                        <a:rPr lang="en-US" sz="1600" b="1" u="none" strike="noStrike" dirty="0">
                          <a:solidFill>
                            <a:schemeClr val="bg1"/>
                          </a:solidFill>
                          <a:effectLst/>
                        </a:rPr>
                        <a:t>Percentage of Project That Can </a:t>
                      </a:r>
                    </a:p>
                    <a:p>
                      <a:pPr algn="ctr" fontAlgn="b"/>
                      <a:r>
                        <a:rPr lang="en-US" sz="1600" b="1" u="none" strike="noStrike" dirty="0">
                          <a:solidFill>
                            <a:schemeClr val="bg1"/>
                          </a:solidFill>
                          <a:effectLst/>
                        </a:rPr>
                        <a:t>Be Funded Through Trust</a:t>
                      </a:r>
                      <a:endParaRPr lang="en-US" sz="1600" b="1" i="0" u="none" strike="noStrike" dirty="0">
                        <a:solidFill>
                          <a:schemeClr val="bg1"/>
                        </a:solidFill>
                        <a:effectLst/>
                        <a:latin typeface="Calibri"/>
                      </a:endParaRPr>
                    </a:p>
                  </a:txBody>
                  <a:tcPr marL="7620" marR="7620" marT="7620" marB="0" anchor="ctr">
                    <a:solidFill>
                      <a:srgbClr val="002060"/>
                    </a:solidFill>
                  </a:tcPr>
                </a:tc>
                <a:extLst>
                  <a:ext uri="{0D108BD9-81ED-4DB2-BD59-A6C34878D82A}">
                    <a16:rowId xmlns:a16="http://schemas.microsoft.com/office/drawing/2014/main" val="10000"/>
                  </a:ext>
                </a:extLst>
              </a:tr>
              <a:tr h="182880">
                <a:tc>
                  <a:txBody>
                    <a:bodyPr/>
                    <a:lstStyle/>
                    <a:p>
                      <a:pPr algn="l" fontAlgn="b"/>
                      <a:r>
                        <a:rPr lang="en-US" sz="1400" u="none" strike="noStrike" dirty="0">
                          <a:effectLst/>
                        </a:rPr>
                        <a:t>EVSE - </a:t>
                      </a:r>
                      <a:r>
                        <a:rPr lang="en-US" sz="1400" b="1" u="none" strike="noStrike" dirty="0">
                          <a:effectLst/>
                        </a:rPr>
                        <a:t>publicly available </a:t>
                      </a:r>
                      <a:r>
                        <a:rPr lang="en-US" sz="1400" u="none" strike="noStrike" dirty="0">
                          <a:effectLst/>
                        </a:rPr>
                        <a:t>at government owned property</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100%</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en-US" sz="1400" u="none" strike="noStrike">
                          <a:effectLst/>
                        </a:rPr>
                        <a:t>EVSE - publicly available at non-government owned property</a:t>
                      </a:r>
                      <a:endParaRPr lang="en-US" sz="1400" b="0" i="0" u="none" strike="noStrike">
                        <a:solidFill>
                          <a:srgbClr val="000000"/>
                        </a:solidFill>
                        <a:effectLst/>
                        <a:latin typeface="Calibri"/>
                      </a:endParaRPr>
                    </a:p>
                  </a:txBody>
                  <a:tcPr marL="7620" marR="7620" marT="7620" marB="0" anchor="b"/>
                </a:tc>
                <a:tc>
                  <a:txBody>
                    <a:bodyPr/>
                    <a:lstStyle/>
                    <a:p>
                      <a:pPr algn="r" fontAlgn="b"/>
                      <a:r>
                        <a:rPr lang="en-US" sz="1400" u="none" strike="noStrike" dirty="0">
                          <a:effectLst/>
                        </a:rPr>
                        <a:t>80%</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n-US" sz="1400" u="none" strike="noStrike" dirty="0">
                          <a:effectLst/>
                        </a:rPr>
                        <a:t>EVSE - at </a:t>
                      </a:r>
                      <a:r>
                        <a:rPr lang="en-US" sz="1400" b="1" u="none" strike="noStrike" dirty="0">
                          <a:effectLst/>
                        </a:rPr>
                        <a:t>workplace </a:t>
                      </a:r>
                      <a:r>
                        <a:rPr lang="en-US" sz="1400" u="none" strike="noStrike" dirty="0">
                          <a:effectLst/>
                        </a:rPr>
                        <a:t>but not available to general public</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60%</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182880">
                <a:tc>
                  <a:txBody>
                    <a:bodyPr/>
                    <a:lstStyle/>
                    <a:p>
                      <a:pPr algn="l" fontAlgn="b"/>
                      <a:r>
                        <a:rPr lang="en-US" sz="1400" u="none" strike="noStrike" dirty="0">
                          <a:effectLst/>
                        </a:rPr>
                        <a:t>EVSE - at </a:t>
                      </a:r>
                      <a:r>
                        <a:rPr lang="en-US" sz="1400" b="1" u="none" strike="noStrike" dirty="0">
                          <a:effectLst/>
                        </a:rPr>
                        <a:t>multi-unit dwelling </a:t>
                      </a:r>
                      <a:r>
                        <a:rPr lang="en-US" sz="1400" u="none" strike="noStrike" dirty="0">
                          <a:effectLst/>
                        </a:rPr>
                        <a:t>but not available to general public</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60%</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182880">
                <a:tc>
                  <a:txBody>
                    <a:bodyPr/>
                    <a:lstStyle/>
                    <a:p>
                      <a:pPr algn="l" fontAlgn="b"/>
                      <a:r>
                        <a:rPr lang="en-US" sz="1400" b="1" u="none" strike="noStrike" dirty="0">
                          <a:effectLst/>
                        </a:rPr>
                        <a:t>FCVSE</a:t>
                      </a:r>
                      <a:r>
                        <a:rPr lang="en-US" sz="1400" u="none" strike="noStrike" dirty="0">
                          <a:effectLst/>
                        </a:rPr>
                        <a:t> - publicly available and able to dispense at least 250kg/day</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a:effectLst/>
                        </a:rPr>
                        <a:t>33%</a:t>
                      </a:r>
                      <a:endParaRPr lang="en-US" sz="14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182880">
                <a:tc>
                  <a:txBody>
                    <a:bodyPr/>
                    <a:lstStyle/>
                    <a:p>
                      <a:pPr algn="l" fontAlgn="b"/>
                      <a:r>
                        <a:rPr lang="en-US" sz="1400" u="none" strike="noStrike" dirty="0">
                          <a:effectLst/>
                        </a:rPr>
                        <a:t>FCVSE - publicly available and able to dispense at least 100kg/day</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25%</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0607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cs typeface="Calibri"/>
              </a:rPr>
              <a:t>Eligible Mitigation Actions</a:t>
            </a:r>
            <a:endParaRPr lang="en-US" sz="3200"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98438" y="954738"/>
            <a:ext cx="8724900" cy="1938992"/>
          </a:xfrm>
          <a:prstGeom prst="rect">
            <a:avLst/>
          </a:prstGeom>
        </p:spPr>
        <p:txBody>
          <a:bodyPr wrap="square">
            <a:spAutoFit/>
          </a:bodyPr>
          <a:lstStyle/>
          <a:p>
            <a:pPr lvl="1">
              <a:spcBef>
                <a:spcPts val="0"/>
              </a:spcBef>
              <a:spcAft>
                <a:spcPts val="600"/>
              </a:spcAft>
            </a:pPr>
            <a:r>
              <a:rPr lang="en-US" sz="2000" b="1" dirty="0"/>
              <a:t>Eligible Ferries/Tugs</a:t>
            </a:r>
          </a:p>
          <a:p>
            <a:pPr marL="1200150" lvl="2" indent="-285750">
              <a:spcBef>
                <a:spcPts val="0"/>
              </a:spcBef>
              <a:spcAft>
                <a:spcPts val="600"/>
              </a:spcAft>
              <a:buFont typeface="Arial" panose="020B0604020202020204" pitchFamily="34" charset="0"/>
              <a:buChar char="•"/>
            </a:pPr>
            <a:r>
              <a:rPr lang="en-US" dirty="0"/>
              <a:t>Unregulated, Tier 1 or Tier 2 marine engines</a:t>
            </a:r>
          </a:p>
          <a:p>
            <a:pPr marL="1200150" lvl="2" indent="-285750">
              <a:spcBef>
                <a:spcPts val="0"/>
              </a:spcBef>
              <a:spcAft>
                <a:spcPts val="600"/>
              </a:spcAft>
              <a:buFont typeface="Arial" panose="020B0604020202020204" pitchFamily="34" charset="0"/>
              <a:buChar char="•"/>
            </a:pPr>
            <a:r>
              <a:rPr lang="en-US" dirty="0"/>
              <a:t>Eligible ferries and tugs must be scrapped, and may be Repowered with any new Tier 3 or Tier 4 diesel, alternative fueled, or all-electric engines or may be upgraded with an EPA Certified Remanufacture System or an EPA Verified Engine Upgrade</a:t>
            </a:r>
          </a:p>
        </p:txBody>
      </p:sp>
      <p:graphicFrame>
        <p:nvGraphicFramePr>
          <p:cNvPr id="5" name="Table 4"/>
          <p:cNvGraphicFramePr>
            <a:graphicFrameLocks noGrp="1"/>
          </p:cNvGraphicFramePr>
          <p:nvPr>
            <p:extLst>
              <p:ext uri="{D42A27DB-BD31-4B8C-83A1-F6EECF244321}">
                <p14:modId xmlns:p14="http://schemas.microsoft.com/office/powerpoint/2010/main" val="43512724"/>
              </p:ext>
            </p:extLst>
          </p:nvPr>
        </p:nvGraphicFramePr>
        <p:xfrm>
          <a:off x="270828" y="3146598"/>
          <a:ext cx="8580120" cy="1496377"/>
        </p:xfrm>
        <a:graphic>
          <a:graphicData uri="http://schemas.openxmlformats.org/drawingml/2006/table">
            <a:tbl>
              <a:tblPr>
                <a:tableStyleId>{5C22544A-7EE6-4342-B048-85BDC9FD1C3A}</a:tableStyleId>
              </a:tblPr>
              <a:tblGrid>
                <a:gridCol w="4173220">
                  <a:extLst>
                    <a:ext uri="{9D8B030D-6E8A-4147-A177-3AD203B41FA5}">
                      <a16:colId xmlns:a16="http://schemas.microsoft.com/office/drawing/2014/main" val="20000"/>
                    </a:ext>
                  </a:extLst>
                </a:gridCol>
                <a:gridCol w="1998980">
                  <a:extLst>
                    <a:ext uri="{9D8B030D-6E8A-4147-A177-3AD203B41FA5}">
                      <a16:colId xmlns:a16="http://schemas.microsoft.com/office/drawing/2014/main" val="20001"/>
                    </a:ext>
                  </a:extLst>
                </a:gridCol>
                <a:gridCol w="2407920">
                  <a:extLst>
                    <a:ext uri="{9D8B030D-6E8A-4147-A177-3AD203B41FA5}">
                      <a16:colId xmlns:a16="http://schemas.microsoft.com/office/drawing/2014/main" val="20002"/>
                    </a:ext>
                  </a:extLst>
                </a:gridCol>
              </a:tblGrid>
              <a:tr h="0">
                <a:tc rowSpan="2">
                  <a:txBody>
                    <a:bodyPr/>
                    <a:lstStyle/>
                    <a:p>
                      <a:pPr algn="l" fontAlgn="b"/>
                      <a:r>
                        <a:rPr lang="en-US" sz="1400" b="1" u="none" strike="noStrike" dirty="0">
                          <a:solidFill>
                            <a:schemeClr val="bg1"/>
                          </a:solidFill>
                          <a:effectLst/>
                        </a:rPr>
                        <a:t> </a:t>
                      </a:r>
                      <a:endParaRPr lang="en-US" sz="1400" b="1" i="0" u="none" strike="noStrike" dirty="0">
                        <a:solidFill>
                          <a:schemeClr val="bg1"/>
                        </a:solidFill>
                        <a:effectLst/>
                        <a:latin typeface="Calibri"/>
                      </a:endParaRPr>
                    </a:p>
                    <a:p>
                      <a:pPr algn="l" fontAlgn="b"/>
                      <a:r>
                        <a:rPr lang="en-US" sz="1400" b="1" u="none" strike="noStrike" dirty="0">
                          <a:solidFill>
                            <a:schemeClr val="bg1"/>
                          </a:solidFill>
                          <a:effectLst/>
                        </a:rPr>
                        <a:t> </a:t>
                      </a:r>
                      <a:endParaRPr lang="en-US" sz="1400" b="1" i="0" u="none" strike="noStrike" dirty="0">
                        <a:solidFill>
                          <a:schemeClr val="bg1"/>
                        </a:solidFill>
                        <a:effectLst/>
                        <a:latin typeface="Calibri"/>
                      </a:endParaRPr>
                    </a:p>
                  </a:txBody>
                  <a:tcPr marL="7620" marR="7620" marT="7620" marB="0" anchor="b">
                    <a:solidFill>
                      <a:srgbClr val="002060"/>
                    </a:solidFill>
                  </a:tcPr>
                </a:tc>
                <a:tc gridSpan="2">
                  <a:txBody>
                    <a:bodyPr/>
                    <a:lstStyle/>
                    <a:p>
                      <a:pPr algn="ctr" fontAlgn="b"/>
                      <a:r>
                        <a:rPr lang="en-US" sz="1600" b="1" u="none" strike="noStrike" dirty="0">
                          <a:solidFill>
                            <a:schemeClr val="bg1"/>
                          </a:solidFill>
                          <a:effectLst/>
                        </a:rPr>
                        <a:t>Percentage of Project That Can Be Funded Through Trust</a:t>
                      </a:r>
                      <a:endParaRPr lang="en-US" sz="1600" b="1" i="0" u="none" strike="noStrike" dirty="0">
                        <a:solidFill>
                          <a:schemeClr val="bg1"/>
                        </a:solidFill>
                        <a:effectLst/>
                        <a:latin typeface="Calibri"/>
                      </a:endParaRPr>
                    </a:p>
                  </a:txBody>
                  <a:tcPr marL="7620" marR="7620" marT="7620" marB="0" anchor="b">
                    <a:solidFill>
                      <a:srgbClr val="002060"/>
                    </a:solidFill>
                  </a:tcPr>
                </a:tc>
                <a:tc hMerge="1">
                  <a:txBody>
                    <a:bodyPr/>
                    <a:lstStyle/>
                    <a:p>
                      <a:endParaRPr lang="en-US"/>
                    </a:p>
                  </a:txBody>
                  <a:tcPr/>
                </a:tc>
                <a:extLst>
                  <a:ext uri="{0D108BD9-81ED-4DB2-BD59-A6C34878D82A}">
                    <a16:rowId xmlns:a16="http://schemas.microsoft.com/office/drawing/2014/main" val="10000"/>
                  </a:ext>
                </a:extLst>
              </a:tr>
              <a:tr h="559117">
                <a:tc vMerge="1">
                  <a:txBody>
                    <a:bodyPr/>
                    <a:lstStyle/>
                    <a:p>
                      <a:pPr algn="l" fontAlgn="b"/>
                      <a:endParaRPr lang="en-US" sz="1400" b="0" i="0" u="none" strike="noStrike" dirty="0">
                        <a:solidFill>
                          <a:srgbClr val="000000"/>
                        </a:solidFill>
                        <a:effectLst/>
                        <a:latin typeface="Calibri"/>
                      </a:endParaRPr>
                    </a:p>
                  </a:txBody>
                  <a:tcPr marL="7620" marR="7620" marT="7620" marB="0" anchor="b"/>
                </a:tc>
                <a:tc>
                  <a:txBody>
                    <a:bodyPr/>
                    <a:lstStyle/>
                    <a:p>
                      <a:pPr algn="ctr" fontAlgn="b"/>
                      <a:r>
                        <a:rPr lang="en-US" sz="1400" b="1" u="none" strike="noStrike" dirty="0">
                          <a:solidFill>
                            <a:schemeClr val="bg1"/>
                          </a:solidFill>
                          <a:effectLst/>
                        </a:rPr>
                        <a:t>Government-Owned Ferries and Tugs</a:t>
                      </a:r>
                      <a:endParaRPr lang="en-US" sz="1400" b="1" i="0" u="none" strike="noStrike" dirty="0">
                        <a:solidFill>
                          <a:schemeClr val="bg1"/>
                        </a:solidFill>
                        <a:effectLst/>
                        <a:latin typeface="Calibri"/>
                      </a:endParaRPr>
                    </a:p>
                  </a:txBody>
                  <a:tcPr marL="7620" marR="7620" marT="7620" marB="0" anchor="b">
                    <a:solidFill>
                      <a:srgbClr val="002060"/>
                    </a:solidFill>
                  </a:tcPr>
                </a:tc>
                <a:tc>
                  <a:txBody>
                    <a:bodyPr/>
                    <a:lstStyle/>
                    <a:p>
                      <a:pPr algn="ctr" fontAlgn="b"/>
                      <a:r>
                        <a:rPr lang="en-US" sz="1400" b="1" u="none" strike="noStrike" dirty="0">
                          <a:solidFill>
                            <a:schemeClr val="bg1"/>
                          </a:solidFill>
                          <a:effectLst/>
                        </a:rPr>
                        <a:t>Non-Government Owned Ferries and Tugs</a:t>
                      </a:r>
                      <a:endParaRPr lang="en-US" sz="1400" b="1" i="0" u="none" strike="noStrike" dirty="0">
                        <a:solidFill>
                          <a:schemeClr val="bg1"/>
                        </a:solidFill>
                        <a:effectLst/>
                        <a:latin typeface="Calibri"/>
                      </a:endParaRPr>
                    </a:p>
                  </a:txBody>
                  <a:tcPr marL="7620" marR="7620" marT="7620" marB="0" anchor="b">
                    <a:solidFill>
                      <a:srgbClr val="002060"/>
                    </a:solidFill>
                  </a:tcPr>
                </a:tc>
                <a:extLst>
                  <a:ext uri="{0D108BD9-81ED-4DB2-BD59-A6C34878D82A}">
                    <a16:rowId xmlns:a16="http://schemas.microsoft.com/office/drawing/2014/main" val="10001"/>
                  </a:ext>
                </a:extLst>
              </a:tr>
              <a:tr h="182880">
                <a:tc>
                  <a:txBody>
                    <a:bodyPr/>
                    <a:lstStyle/>
                    <a:p>
                      <a:pPr algn="l" fontAlgn="b"/>
                      <a:r>
                        <a:rPr lang="en-US" sz="1400" u="none" strike="noStrike">
                          <a:effectLst/>
                        </a:rPr>
                        <a:t>Repower with new diesel, AFV engine</a:t>
                      </a:r>
                      <a:endParaRPr lang="en-US" sz="1400" b="0" i="0" u="none" strike="noStrike">
                        <a:solidFill>
                          <a:srgbClr val="000000"/>
                        </a:solidFill>
                        <a:effectLst/>
                        <a:latin typeface="Calibri"/>
                      </a:endParaRPr>
                    </a:p>
                  </a:txBody>
                  <a:tcPr marL="7620" marR="7620" marT="7620" marB="0" anchor="b"/>
                </a:tc>
                <a:tc>
                  <a:txBody>
                    <a:bodyPr/>
                    <a:lstStyle/>
                    <a:p>
                      <a:pPr algn="r" fontAlgn="b"/>
                      <a:r>
                        <a:rPr lang="en-US" sz="1400" u="none" strike="noStrike" dirty="0">
                          <a:effectLst/>
                        </a:rPr>
                        <a:t>100%</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a:effectLst/>
                        </a:rPr>
                        <a:t>40%</a:t>
                      </a:r>
                      <a:endParaRPr lang="en-US" sz="14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n-US" sz="1400" u="none" strike="noStrike" dirty="0">
                          <a:effectLst/>
                        </a:rPr>
                        <a:t>Repower with all-electric engine, including infrastructure</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100%</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75%</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39274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cs typeface="Calibri"/>
              </a:rPr>
              <a:t>Eligible Mitigation Actions</a:t>
            </a:r>
            <a:endParaRPr lang="en-US" sz="3200"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74335" y="944141"/>
            <a:ext cx="8598485" cy="2769989"/>
          </a:xfrm>
          <a:prstGeom prst="rect">
            <a:avLst/>
          </a:prstGeom>
        </p:spPr>
        <p:txBody>
          <a:bodyPr wrap="square">
            <a:spAutoFit/>
          </a:bodyPr>
          <a:lstStyle/>
          <a:p>
            <a:pPr lvl="1">
              <a:spcBef>
                <a:spcPts val="0"/>
              </a:spcBef>
              <a:spcAft>
                <a:spcPts val="600"/>
              </a:spcAft>
            </a:pPr>
            <a:r>
              <a:rPr lang="en-US" sz="2000" b="1" dirty="0"/>
              <a:t>Eligible Ocean Going Vessels (OGV) </a:t>
            </a:r>
            <a:r>
              <a:rPr lang="en-US" sz="2000" b="1" dirty="0" err="1"/>
              <a:t>Shorepower</a:t>
            </a:r>
            <a:endParaRPr lang="en-US" sz="2000" b="1" dirty="0"/>
          </a:p>
          <a:p>
            <a:pPr marL="1200150" lvl="2" indent="-285750">
              <a:spcBef>
                <a:spcPts val="0"/>
              </a:spcBef>
              <a:spcAft>
                <a:spcPts val="600"/>
              </a:spcAft>
              <a:buFont typeface="Arial" panose="020B0604020202020204" pitchFamily="34" charset="0"/>
              <a:buChar char="•"/>
            </a:pPr>
            <a:r>
              <a:rPr lang="en-US" dirty="0"/>
              <a:t>Systems that enable a compatible vessel’s engines to remain off while the vessel is at berth. Components eligible for reimbursement include cables, cable management systems, shore power coupler systems, distribution control systems, and power distribution components </a:t>
            </a:r>
          </a:p>
          <a:p>
            <a:pPr marL="1200150" lvl="2" indent="-285750">
              <a:spcBef>
                <a:spcPts val="0"/>
              </a:spcBef>
              <a:spcAft>
                <a:spcPts val="600"/>
              </a:spcAft>
              <a:buFont typeface="Arial" panose="020B0604020202020204" pitchFamily="34" charset="0"/>
              <a:buChar char="•"/>
            </a:pPr>
            <a:r>
              <a:rPr lang="en-US" dirty="0"/>
              <a:t>Eligible OGVs may be Repowered with any new Tier 3 or Tier 4 diesel, alternative fueled, or all-electric engines or may be upgraded with an EPA Certified Remanufacture System or an EPA Verified Engine Upgrade</a:t>
            </a:r>
          </a:p>
        </p:txBody>
      </p:sp>
      <p:graphicFrame>
        <p:nvGraphicFramePr>
          <p:cNvPr id="5" name="Table 4"/>
          <p:cNvGraphicFramePr>
            <a:graphicFrameLocks noGrp="1"/>
          </p:cNvGraphicFramePr>
          <p:nvPr>
            <p:extLst>
              <p:ext uri="{D42A27DB-BD31-4B8C-83A1-F6EECF244321}">
                <p14:modId xmlns:p14="http://schemas.microsoft.com/office/powerpoint/2010/main" val="3782304639"/>
              </p:ext>
            </p:extLst>
          </p:nvPr>
        </p:nvGraphicFramePr>
        <p:xfrm>
          <a:off x="350838" y="3845544"/>
          <a:ext cx="8420100" cy="1055687"/>
        </p:xfrm>
        <a:graphic>
          <a:graphicData uri="http://schemas.openxmlformats.org/drawingml/2006/table">
            <a:tbl>
              <a:tblPr>
                <a:tableStyleId>{5C22544A-7EE6-4342-B048-85BDC9FD1C3A}</a:tableStyleId>
              </a:tblPr>
              <a:tblGrid>
                <a:gridCol w="4081780">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2179320">
                  <a:extLst>
                    <a:ext uri="{9D8B030D-6E8A-4147-A177-3AD203B41FA5}">
                      <a16:colId xmlns:a16="http://schemas.microsoft.com/office/drawing/2014/main" val="20002"/>
                    </a:ext>
                  </a:extLst>
                </a:gridCol>
              </a:tblGrid>
              <a:tr h="182880">
                <a:tc rowSpan="2">
                  <a:txBody>
                    <a:bodyPr/>
                    <a:lstStyle/>
                    <a:p>
                      <a:pPr algn="l" fontAlgn="b"/>
                      <a:r>
                        <a:rPr lang="en-US" sz="1400" b="1" u="none" strike="noStrike" dirty="0">
                          <a:solidFill>
                            <a:schemeClr val="bg1"/>
                          </a:solidFill>
                          <a:effectLst/>
                        </a:rPr>
                        <a:t> </a:t>
                      </a:r>
                      <a:endParaRPr lang="en-US" sz="1400" b="1" i="0" u="none" strike="noStrike" dirty="0">
                        <a:solidFill>
                          <a:schemeClr val="bg1"/>
                        </a:solidFill>
                        <a:effectLst/>
                        <a:latin typeface="Calibri"/>
                      </a:endParaRPr>
                    </a:p>
                    <a:p>
                      <a:pPr algn="l" fontAlgn="b"/>
                      <a:r>
                        <a:rPr lang="en-US" sz="1400" b="1" u="none" strike="noStrike" dirty="0">
                          <a:solidFill>
                            <a:schemeClr val="bg1"/>
                          </a:solidFill>
                          <a:effectLst/>
                        </a:rPr>
                        <a:t> </a:t>
                      </a:r>
                      <a:endParaRPr lang="en-US" sz="1400" b="1" i="0" u="none" strike="noStrike" dirty="0">
                        <a:solidFill>
                          <a:schemeClr val="bg1"/>
                        </a:solidFill>
                        <a:effectLst/>
                        <a:latin typeface="Calibri"/>
                      </a:endParaRPr>
                    </a:p>
                  </a:txBody>
                  <a:tcPr marL="7620" marR="7620" marT="7620" marB="0" anchor="b">
                    <a:solidFill>
                      <a:srgbClr val="002060"/>
                    </a:solidFill>
                  </a:tcPr>
                </a:tc>
                <a:tc gridSpan="2">
                  <a:txBody>
                    <a:bodyPr/>
                    <a:lstStyle/>
                    <a:p>
                      <a:endParaRPr lang="en-US"/>
                    </a:p>
                  </a:txBody>
                  <a:tcPr marL="7620" marR="7620" marT="7620" marB="0" anchor="b">
                    <a:solidFill>
                      <a:srgbClr val="002060"/>
                    </a:solidFill>
                  </a:tcPr>
                </a:tc>
                <a:tc hMerge="1">
                  <a:txBody>
                    <a:bodyPr/>
                    <a:lstStyle/>
                    <a:p>
                      <a:endParaRPr lang="en-US"/>
                    </a:p>
                  </a:txBody>
                  <a:tcPr/>
                </a:tc>
                <a:extLst>
                  <a:ext uri="{0D108BD9-81ED-4DB2-BD59-A6C34878D82A}">
                    <a16:rowId xmlns:a16="http://schemas.microsoft.com/office/drawing/2014/main" val="10000"/>
                  </a:ext>
                </a:extLst>
              </a:tr>
              <a:tr h="560387">
                <a:tc vMerge="1">
                  <a:txBody>
                    <a:bodyPr/>
                    <a:lstStyle/>
                    <a:p>
                      <a:pPr algn="l" fontAlgn="b"/>
                      <a:endParaRPr lang="en-US" sz="1400" b="0" i="0" u="none" strike="noStrike" dirty="0">
                        <a:solidFill>
                          <a:srgbClr val="000000"/>
                        </a:solidFill>
                        <a:effectLst/>
                        <a:latin typeface="Calibri"/>
                      </a:endParaRPr>
                    </a:p>
                  </a:txBody>
                  <a:tcPr marL="7620" marR="7620" marT="7620" marB="0" anchor="b"/>
                </a:tc>
                <a:tc>
                  <a:txBody>
                    <a:bodyPr/>
                    <a:lstStyle/>
                    <a:p>
                      <a:pPr algn="ctr" fontAlgn="b"/>
                      <a:r>
                        <a:rPr lang="en-US" sz="1400" b="1" u="none" strike="noStrike" dirty="0">
                          <a:solidFill>
                            <a:schemeClr val="bg1"/>
                          </a:solidFill>
                          <a:effectLst/>
                        </a:rPr>
                        <a:t>Government-Owned Marine </a:t>
                      </a:r>
                      <a:r>
                        <a:rPr lang="en-US" sz="1400" b="1" u="none" strike="noStrike" dirty="0" err="1">
                          <a:solidFill>
                            <a:schemeClr val="bg1"/>
                          </a:solidFill>
                          <a:effectLst/>
                        </a:rPr>
                        <a:t>Shorepower</a:t>
                      </a:r>
                      <a:endParaRPr lang="en-US" sz="1400" b="1" i="0" u="none" strike="noStrike" dirty="0">
                        <a:solidFill>
                          <a:schemeClr val="bg1"/>
                        </a:solidFill>
                        <a:effectLst/>
                        <a:latin typeface="Calibri"/>
                      </a:endParaRPr>
                    </a:p>
                  </a:txBody>
                  <a:tcPr marL="7620" marR="7620" marT="7620" marB="0" anchor="ctr">
                    <a:solidFill>
                      <a:srgbClr val="002060"/>
                    </a:solidFill>
                  </a:tcPr>
                </a:tc>
                <a:tc>
                  <a:txBody>
                    <a:bodyPr/>
                    <a:lstStyle/>
                    <a:p>
                      <a:pPr algn="ctr" fontAlgn="b"/>
                      <a:r>
                        <a:rPr lang="en-US" sz="1400" b="1" u="none" strike="noStrike" dirty="0">
                          <a:solidFill>
                            <a:schemeClr val="bg1"/>
                          </a:solidFill>
                          <a:effectLst/>
                        </a:rPr>
                        <a:t>Non-Government Owned Marine </a:t>
                      </a:r>
                      <a:r>
                        <a:rPr lang="en-US" sz="1400" b="1" u="none" strike="noStrike" dirty="0" err="1">
                          <a:solidFill>
                            <a:schemeClr val="bg1"/>
                          </a:solidFill>
                          <a:effectLst/>
                        </a:rPr>
                        <a:t>Shorepower</a:t>
                      </a:r>
                      <a:endParaRPr lang="en-US" sz="1400" b="1" i="0" u="none" strike="noStrike" dirty="0">
                        <a:solidFill>
                          <a:schemeClr val="bg1"/>
                        </a:solidFill>
                        <a:effectLst/>
                        <a:latin typeface="Calibri"/>
                      </a:endParaRPr>
                    </a:p>
                  </a:txBody>
                  <a:tcPr marL="7620" marR="7620" marT="7620" marB="0" anchor="ctr">
                    <a:solidFill>
                      <a:srgbClr val="002060"/>
                    </a:solidFill>
                  </a:tcPr>
                </a:tc>
                <a:extLst>
                  <a:ext uri="{0D108BD9-81ED-4DB2-BD59-A6C34878D82A}">
                    <a16:rowId xmlns:a16="http://schemas.microsoft.com/office/drawing/2014/main" val="10001"/>
                  </a:ext>
                </a:extLst>
              </a:tr>
              <a:tr h="281940">
                <a:tc>
                  <a:txBody>
                    <a:bodyPr/>
                    <a:lstStyle/>
                    <a:p>
                      <a:pPr algn="l" fontAlgn="b"/>
                      <a:r>
                        <a:rPr lang="en-US" sz="1400" u="none" strike="noStrike" dirty="0">
                          <a:effectLst/>
                        </a:rPr>
                        <a:t>Costs associated with shore-side system</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100%</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25%</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805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cs typeface="Calibri"/>
              </a:rPr>
              <a:t>Eligible Mitigation Actions</a:t>
            </a:r>
            <a:endParaRPr lang="en-US" sz="3200" dirty="0"/>
          </a:p>
        </p:txBody>
      </p:sp>
      <p:sp>
        <p:nvSpPr>
          <p:cNvPr id="6" name="Content Placeholder 5"/>
          <p:cNvSpPr>
            <a:spLocks noGrp="1"/>
          </p:cNvSpPr>
          <p:nvPr>
            <p:ph idx="1"/>
          </p:nvPr>
        </p:nvSpPr>
        <p:spPr/>
        <p:txBody>
          <a:bodyPr/>
          <a:lstStyle/>
          <a:p>
            <a:endParaRPr lang="en-US"/>
          </a:p>
        </p:txBody>
      </p:sp>
      <p:sp>
        <p:nvSpPr>
          <p:cNvPr id="4" name="Rectangle 3"/>
          <p:cNvSpPr/>
          <p:nvPr/>
        </p:nvSpPr>
        <p:spPr>
          <a:xfrm>
            <a:off x="198438" y="1067018"/>
            <a:ext cx="7972968" cy="1661993"/>
          </a:xfrm>
          <a:prstGeom prst="rect">
            <a:avLst/>
          </a:prstGeom>
        </p:spPr>
        <p:txBody>
          <a:bodyPr wrap="square">
            <a:spAutoFit/>
          </a:bodyPr>
          <a:lstStyle/>
          <a:p>
            <a:pPr lvl="1">
              <a:spcBef>
                <a:spcPts val="0"/>
              </a:spcBef>
              <a:spcAft>
                <a:spcPts val="600"/>
              </a:spcAft>
            </a:pPr>
            <a:r>
              <a:rPr lang="en-US" sz="2000" dirty="0"/>
              <a:t>Diesel Emission Reduction Act </a:t>
            </a:r>
            <a:r>
              <a:rPr lang="en-US" sz="2000" b="1" dirty="0"/>
              <a:t>(DERA) Option</a:t>
            </a:r>
          </a:p>
          <a:p>
            <a:pPr marL="800100" lvl="1" indent="-342900">
              <a:spcBef>
                <a:spcPts val="0"/>
              </a:spcBef>
              <a:spcAft>
                <a:spcPts val="600"/>
              </a:spcAft>
              <a:buFont typeface="Arial" panose="020B0604020202020204" pitchFamily="34" charset="0"/>
              <a:buChar char="•"/>
            </a:pPr>
            <a:r>
              <a:rPr lang="en-US" dirty="0"/>
              <a:t>may use Trust Funds for non-federal match or overmatch for DERA</a:t>
            </a:r>
          </a:p>
          <a:p>
            <a:pPr marL="800100" lvl="1" indent="-342900">
              <a:spcBef>
                <a:spcPts val="0"/>
              </a:spcBef>
              <a:spcAft>
                <a:spcPts val="600"/>
              </a:spcAft>
              <a:buFont typeface="Arial" panose="020B0604020202020204" pitchFamily="34" charset="0"/>
              <a:buChar char="•"/>
            </a:pPr>
            <a:r>
              <a:rPr lang="en-US" dirty="0"/>
              <a:t>allows beneficiaries to use Trust Funds for actions not specified in the settlement, but otherwise eligible under DERA (e.g. diesel emission mitigation retrofits)</a:t>
            </a:r>
          </a:p>
        </p:txBody>
      </p:sp>
      <p:pic>
        <p:nvPicPr>
          <p:cNvPr id="5" name="Picture 4"/>
          <p:cNvPicPr>
            <a:picLocks noChangeAspect="1"/>
          </p:cNvPicPr>
          <p:nvPr/>
        </p:nvPicPr>
        <p:blipFill>
          <a:blip r:embed="rId3"/>
          <a:stretch>
            <a:fillRect/>
          </a:stretch>
        </p:blipFill>
        <p:spPr>
          <a:xfrm>
            <a:off x="506928" y="2885513"/>
            <a:ext cx="8107923" cy="2899522"/>
          </a:xfrm>
          <a:prstGeom prst="rect">
            <a:avLst/>
          </a:prstGeom>
          <a:ln>
            <a:noFill/>
          </a:ln>
          <a:effectLst/>
        </p:spPr>
      </p:pic>
      <p:sp>
        <p:nvSpPr>
          <p:cNvPr id="3" name="TextBox 2"/>
          <p:cNvSpPr txBox="1"/>
          <p:nvPr/>
        </p:nvSpPr>
        <p:spPr>
          <a:xfrm>
            <a:off x="751689" y="5618129"/>
            <a:ext cx="6566531" cy="338554"/>
          </a:xfrm>
          <a:prstGeom prst="rect">
            <a:avLst/>
          </a:prstGeom>
          <a:noFill/>
        </p:spPr>
        <p:txBody>
          <a:bodyPr wrap="square" rtlCol="0">
            <a:spAutoFit/>
          </a:bodyPr>
          <a:lstStyle/>
          <a:p>
            <a:r>
              <a:rPr lang="en-US" sz="1500" dirty="0"/>
              <a:t>Source: NASEO </a:t>
            </a:r>
            <a:r>
              <a:rPr lang="en-US" sz="1600" dirty="0">
                <a:solidFill>
                  <a:srgbClr val="5A5C5D"/>
                </a:solidFill>
                <a:latin typeface="RobotoRegular"/>
              </a:rPr>
              <a:t>Volkswagen Beneficiary Mitigation Plan Toolkit</a:t>
            </a:r>
          </a:p>
        </p:txBody>
      </p:sp>
    </p:spTree>
    <p:extLst>
      <p:ext uri="{BB962C8B-B14F-4D97-AF65-F5344CB8AC3E}">
        <p14:creationId xmlns:p14="http://schemas.microsoft.com/office/powerpoint/2010/main" val="26363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1932" y="3443211"/>
            <a:ext cx="5710388" cy="2485149"/>
          </a:xfrm>
        </p:spPr>
        <p:txBody>
          <a:bodyPr>
            <a:normAutofit/>
          </a:bodyPr>
          <a:lstStyle/>
          <a:p>
            <a:pPr marL="0" indent="0">
              <a:spcBef>
                <a:spcPts val="675"/>
              </a:spcBef>
              <a:buNone/>
            </a:pPr>
            <a:r>
              <a:rPr lang="en-US" sz="2400" b="1" dirty="0">
                <a:latin typeface="Garamond" panose="02020404030301010803" pitchFamily="18" charset="0"/>
              </a:rPr>
              <a:t>Programs</a:t>
            </a:r>
          </a:p>
          <a:p>
            <a:pPr lvl="1"/>
            <a:r>
              <a:rPr lang="en-US" sz="2000" dirty="0">
                <a:latin typeface="Garamond" panose="02020404030301010803" pitchFamily="18" charset="0"/>
              </a:rPr>
              <a:t>Alternative Fuels and Clean Transportation</a:t>
            </a:r>
          </a:p>
          <a:p>
            <a:pPr lvl="4"/>
            <a:r>
              <a:rPr lang="en-US" sz="1800" dirty="0">
                <a:latin typeface="Garamond" panose="02020404030301010803" pitchFamily="18" charset="0"/>
              </a:rPr>
              <a:t>Kansas City Regional Clean Cities Coalition</a:t>
            </a:r>
          </a:p>
          <a:p>
            <a:pPr lvl="4"/>
            <a:r>
              <a:rPr lang="en-US" sz="1800" dirty="0">
                <a:latin typeface="Garamond" panose="02020404030301010803" pitchFamily="18" charset="0"/>
              </a:rPr>
              <a:t>Central Kansas Clean Cities Coalition</a:t>
            </a:r>
          </a:p>
          <a:p>
            <a:pPr lvl="1"/>
            <a:r>
              <a:rPr lang="en-US" sz="2000" dirty="0">
                <a:latin typeface="Garamond" panose="02020404030301010803" pitchFamily="18" charset="0"/>
              </a:rPr>
              <a:t>Energy Efficiency in Buildings</a:t>
            </a:r>
          </a:p>
          <a:p>
            <a:pPr lvl="1"/>
            <a:r>
              <a:rPr lang="en-US" sz="2000" dirty="0">
                <a:latin typeface="Garamond" panose="02020404030301010803" pitchFamily="18" charset="0"/>
              </a:rPr>
              <a:t>Energy and Environmental Training</a:t>
            </a:r>
          </a:p>
        </p:txBody>
      </p:sp>
      <p:grpSp>
        <p:nvGrpSpPr>
          <p:cNvPr id="9" name="Group 8"/>
          <p:cNvGrpSpPr/>
          <p:nvPr/>
        </p:nvGrpSpPr>
        <p:grpSpPr>
          <a:xfrm>
            <a:off x="411481" y="1010882"/>
            <a:ext cx="3200400" cy="1854238"/>
            <a:chOff x="195263" y="1249680"/>
            <a:chExt cx="4419600" cy="2560616"/>
          </a:xfrm>
        </p:grpSpPr>
        <p:pic>
          <p:nvPicPr>
            <p:cNvPr id="7" name="Picture 6" descr="New MEC Logo.jpg"/>
            <p:cNvPicPr>
              <a:picLocks noChangeAspect="1"/>
            </p:cNvPicPr>
            <p:nvPr/>
          </p:nvPicPr>
          <p:blipFill>
            <a:blip r:embed="rId3" cstate="print"/>
            <a:stretch>
              <a:fillRect/>
            </a:stretch>
          </p:blipFill>
          <p:spPr>
            <a:xfrm>
              <a:off x="1079183" y="1249680"/>
              <a:ext cx="2651760" cy="1798320"/>
            </a:xfrm>
            <a:prstGeom prst="rect">
              <a:avLst/>
            </a:prstGeom>
          </p:spPr>
        </p:pic>
        <p:sp>
          <p:nvSpPr>
            <p:cNvPr id="2" name="TextBox 1"/>
            <p:cNvSpPr txBox="1"/>
            <p:nvPr/>
          </p:nvSpPr>
          <p:spPr>
            <a:xfrm>
              <a:off x="195263" y="3169920"/>
              <a:ext cx="4419600" cy="640376"/>
            </a:xfrm>
            <a:prstGeom prst="rect">
              <a:avLst/>
            </a:prstGeom>
          </p:spPr>
          <p:txBody>
            <a:bodyPr vert="horz" wrap="none" lIns="62345" tIns="31173" rIns="62345" bIns="31173" rtlCol="0">
              <a:normAutofit lnSpcReduction="10000"/>
            </a:bodyPr>
            <a:lstStyle/>
            <a:p>
              <a:pPr algn="ctr" defTabSz="311731">
                <a:spcBef>
                  <a:spcPct val="20000"/>
                </a:spcBef>
              </a:pPr>
              <a:r>
                <a:rPr lang="en-US" sz="1200" b="1" i="1" dirty="0">
                  <a:latin typeface="Arial Narrow"/>
                  <a:cs typeface="Arial Narrow"/>
                </a:rPr>
                <a:t>Transforming energy use in America’s Heartland </a:t>
              </a:r>
            </a:p>
            <a:p>
              <a:pPr algn="ctr" defTabSz="311731">
                <a:spcBef>
                  <a:spcPct val="20000"/>
                </a:spcBef>
              </a:pPr>
              <a:r>
                <a:rPr lang="en-US" sz="1200" b="1" i="1" dirty="0">
                  <a:latin typeface="Arial Narrow"/>
                  <a:cs typeface="Arial Narrow"/>
                </a:rPr>
                <a:t>since 1983</a:t>
              </a:r>
            </a:p>
          </p:txBody>
        </p:sp>
      </p:grpSp>
      <p:sp>
        <p:nvSpPr>
          <p:cNvPr id="10" name="TextBox 9"/>
          <p:cNvSpPr txBox="1"/>
          <p:nvPr/>
        </p:nvSpPr>
        <p:spPr>
          <a:xfrm>
            <a:off x="3788231" y="1295887"/>
            <a:ext cx="4281054" cy="1059995"/>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vert="horz" wrap="square" lIns="62345" tIns="31173" rIns="62345" bIns="31173" rtlCol="0">
            <a:normAutofit lnSpcReduction="10000"/>
          </a:bodyPr>
          <a:lstStyle/>
          <a:p>
            <a:pPr algn="ctr">
              <a:spcBef>
                <a:spcPts val="675"/>
              </a:spcBef>
            </a:pPr>
            <a:r>
              <a:rPr lang="en-US" sz="2182" b="1" dirty="0">
                <a:latin typeface="Garamond" panose="02020404030301010803" pitchFamily="18" charset="0"/>
              </a:rPr>
              <a:t>Mission: </a:t>
            </a:r>
            <a:r>
              <a:rPr lang="en-US" sz="1909" dirty="0">
                <a:latin typeface="Garamond" panose="02020404030301010803" pitchFamily="18" charset="0"/>
              </a:rPr>
              <a:t>To create resource efficiency, environmental health and economic vitality in mid-America. </a:t>
            </a:r>
          </a:p>
        </p:txBody>
      </p:sp>
    </p:spTree>
    <p:extLst>
      <p:ext uri="{BB962C8B-B14F-4D97-AF65-F5344CB8AC3E}">
        <p14:creationId xmlns:p14="http://schemas.microsoft.com/office/powerpoint/2010/main" val="431808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cs typeface="Calibri"/>
              </a:rPr>
              <a:t>Spending Allocations</a:t>
            </a:r>
            <a:endParaRPr lang="en-US" sz="3200"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606573" y="1245707"/>
            <a:ext cx="7908633" cy="2646878"/>
          </a:xfrm>
          <a:prstGeom prst="rect">
            <a:avLst/>
          </a:prstGeom>
        </p:spPr>
        <p:txBody>
          <a:bodyPr wrap="square">
            <a:spAutoFit/>
          </a:bodyPr>
          <a:lstStyle/>
          <a:p>
            <a:pPr marL="342900" indent="-342900">
              <a:spcBef>
                <a:spcPts val="0"/>
              </a:spcBef>
              <a:spcAft>
                <a:spcPts val="600"/>
              </a:spcAft>
              <a:buFont typeface="Arial" panose="020B0604020202020204" pitchFamily="34" charset="0"/>
              <a:buChar char="•"/>
            </a:pPr>
            <a:r>
              <a:rPr lang="en-US" sz="2000" dirty="0"/>
              <a:t>Up to 10 years to spend 80%</a:t>
            </a:r>
          </a:p>
          <a:p>
            <a:pPr marL="742950" lvl="1" indent="-285750">
              <a:spcBef>
                <a:spcPts val="0"/>
              </a:spcBef>
              <a:spcAft>
                <a:spcPts val="600"/>
              </a:spcAft>
              <a:buFont typeface="Arial" panose="020B0604020202020204" pitchFamily="34" charset="0"/>
              <a:buChar char="–"/>
            </a:pPr>
            <a:r>
              <a:rPr lang="en-US" dirty="0"/>
              <a:t>Up to 1/3 of its allocation in Year 1</a:t>
            </a:r>
          </a:p>
          <a:p>
            <a:pPr marL="742950" lvl="1" indent="-285750">
              <a:spcBef>
                <a:spcPts val="0"/>
              </a:spcBef>
              <a:spcAft>
                <a:spcPts val="600"/>
              </a:spcAft>
              <a:buFont typeface="Arial" panose="020B0604020202020204" pitchFamily="34" charset="0"/>
              <a:buChar char="–"/>
            </a:pPr>
            <a:r>
              <a:rPr lang="en-US" dirty="0"/>
              <a:t>Up to 2/3 of its allocation by Year 2</a:t>
            </a:r>
          </a:p>
          <a:p>
            <a:pPr marL="342900" indent="-342900">
              <a:spcBef>
                <a:spcPts val="0"/>
              </a:spcBef>
              <a:spcAft>
                <a:spcPts val="600"/>
              </a:spcAft>
              <a:buFont typeface="Arial" panose="020B0604020202020204" pitchFamily="34" charset="0"/>
              <a:buChar char="•"/>
            </a:pPr>
            <a:r>
              <a:rPr lang="en-US" sz="2000" dirty="0"/>
              <a:t>Up to 15 years to spend 100%</a:t>
            </a:r>
          </a:p>
          <a:p>
            <a:pPr marL="342900" indent="-342900">
              <a:spcBef>
                <a:spcPts val="0"/>
              </a:spcBef>
              <a:spcAft>
                <a:spcPts val="600"/>
              </a:spcAft>
              <a:buFont typeface="Arial" panose="020B0604020202020204" pitchFamily="34" charset="0"/>
              <a:buChar char="•"/>
            </a:pPr>
            <a:endParaRPr lang="en-US" sz="2000" dirty="0"/>
          </a:p>
          <a:p>
            <a:pPr marL="342900" indent="-342900">
              <a:spcBef>
                <a:spcPts val="0"/>
              </a:spcBef>
              <a:spcAft>
                <a:spcPts val="600"/>
              </a:spcAft>
              <a:buFont typeface="Arial" panose="020B0604020202020204" pitchFamily="34" charset="0"/>
              <a:buChar char="•"/>
            </a:pPr>
            <a:r>
              <a:rPr lang="en-US" sz="2000" dirty="0"/>
              <a:t>Occasional reapportionment of unused funds.</a:t>
            </a:r>
          </a:p>
          <a:p>
            <a:pPr marL="342900" indent="-342900">
              <a:spcBef>
                <a:spcPts val="0"/>
              </a:spcBef>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612193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Happens Next?	</a:t>
            </a:r>
          </a:p>
        </p:txBody>
      </p:sp>
      <p:sp>
        <p:nvSpPr>
          <p:cNvPr id="3" name="Content Placeholder 2"/>
          <p:cNvSpPr>
            <a:spLocks noGrp="1"/>
          </p:cNvSpPr>
          <p:nvPr>
            <p:ph sz="half" idx="1"/>
          </p:nvPr>
        </p:nvSpPr>
        <p:spPr>
          <a:xfrm>
            <a:off x="822959" y="4237463"/>
            <a:ext cx="5444026" cy="2118732"/>
          </a:xfrm>
        </p:spPr>
        <p:txBody>
          <a:bodyPr>
            <a:normAutofit/>
          </a:bodyPr>
          <a:lstStyle/>
          <a:p>
            <a:r>
              <a:rPr lang="en-US" dirty="0"/>
              <a:t>State assigns beneficiary agency</a:t>
            </a:r>
          </a:p>
          <a:p>
            <a:pPr lvl="1"/>
            <a:r>
              <a:rPr lang="en-US" dirty="0"/>
              <a:t>Takes in constituent feedback</a:t>
            </a:r>
          </a:p>
          <a:p>
            <a:r>
              <a:rPr lang="en-US" dirty="0"/>
              <a:t>State makes high-level policy decisions</a:t>
            </a:r>
          </a:p>
          <a:p>
            <a:pPr lvl="1"/>
            <a:r>
              <a:rPr lang="en-US" dirty="0"/>
              <a:t>What % does state keep for its fleet?</a:t>
            </a:r>
          </a:p>
          <a:p>
            <a:pPr lvl="1"/>
            <a:r>
              <a:rPr lang="en-US" dirty="0"/>
              <a:t>What % for local government? For private/commercial?</a:t>
            </a:r>
          </a:p>
          <a:p>
            <a:pPr lvl="1"/>
            <a:r>
              <a:rPr lang="en-US" dirty="0"/>
              <a:t>What policies will drive its funding decisions?</a:t>
            </a:r>
          </a:p>
          <a:p>
            <a:r>
              <a:rPr lang="en-US" dirty="0"/>
              <a:t>State releases detailed mitigation plan</a:t>
            </a:r>
          </a:p>
        </p:txBody>
      </p:sp>
      <p:pic>
        <p:nvPicPr>
          <p:cNvPr id="4" name="Picture 3"/>
          <p:cNvPicPr>
            <a:picLocks noChangeAspect="1"/>
          </p:cNvPicPr>
          <p:nvPr/>
        </p:nvPicPr>
        <p:blipFill rotWithShape="1">
          <a:blip r:embed="rId2"/>
          <a:srcRect t="9797" b="20935"/>
          <a:stretch/>
        </p:blipFill>
        <p:spPr>
          <a:xfrm>
            <a:off x="-425831" y="812724"/>
            <a:ext cx="9001730" cy="3236762"/>
          </a:xfrm>
          <a:prstGeom prst="rect">
            <a:avLst/>
          </a:prstGeom>
        </p:spPr>
      </p:pic>
      <p:sp>
        <p:nvSpPr>
          <p:cNvPr id="5" name="Rectangle 4"/>
          <p:cNvSpPr/>
          <p:nvPr/>
        </p:nvSpPr>
        <p:spPr>
          <a:xfrm>
            <a:off x="-425831" y="812724"/>
            <a:ext cx="1323386" cy="22505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39602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to assist policy decisions</a:t>
            </a:r>
          </a:p>
        </p:txBody>
      </p:sp>
      <p:sp>
        <p:nvSpPr>
          <p:cNvPr id="4" name="Content Placeholder 3"/>
          <p:cNvSpPr>
            <a:spLocks noGrp="1"/>
          </p:cNvSpPr>
          <p:nvPr>
            <p:ph idx="1"/>
          </p:nvPr>
        </p:nvSpPr>
        <p:spPr>
          <a:xfrm>
            <a:off x="822960" y="1388534"/>
            <a:ext cx="7543800" cy="4023360"/>
          </a:xfrm>
        </p:spPr>
        <p:txBody>
          <a:bodyPr/>
          <a:lstStyle/>
          <a:p>
            <a:r>
              <a:rPr lang="en-US" sz="1800" dirty="0"/>
              <a:t>Volkswagen Environmental Mitigation Trust: Recommendations for the State of Kansas (Central Kansas and KC Regional Clean Cities)</a:t>
            </a:r>
          </a:p>
          <a:p>
            <a:pPr lvl="1"/>
            <a:r>
              <a:rPr lang="en-US" sz="1600" dirty="0"/>
              <a:t>metroenergy.org/programs/clean-cities/projects/volkswagen-settlement/</a:t>
            </a:r>
          </a:p>
          <a:p>
            <a:endParaRPr lang="en-US" dirty="0"/>
          </a:p>
          <a:p>
            <a:r>
              <a:rPr lang="en-US" sz="1800" dirty="0"/>
              <a:t>Volkswagen Settlement: Beneficiary Mitigation Plan Toolkit (NASEO: National Association of State Energy Officials)</a:t>
            </a:r>
          </a:p>
          <a:p>
            <a:pPr lvl="1"/>
            <a:r>
              <a:rPr lang="en-US" sz="1600" dirty="0"/>
              <a:t>www.naseo.org/volkswagen-settlement</a:t>
            </a:r>
          </a:p>
        </p:txBody>
      </p:sp>
    </p:spTree>
    <p:extLst>
      <p:ext uri="{BB962C8B-B14F-4D97-AF65-F5344CB8AC3E}">
        <p14:creationId xmlns:p14="http://schemas.microsoft.com/office/powerpoint/2010/main" val="1621957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7" y="50303"/>
            <a:ext cx="8720254" cy="709986"/>
          </a:xfrm>
        </p:spPr>
        <p:txBody>
          <a:bodyPr>
            <a:normAutofit fontScale="90000"/>
          </a:bodyPr>
          <a:lstStyle/>
          <a:p>
            <a:pPr algn="ctr"/>
            <a:r>
              <a:rPr lang="en-US" dirty="0"/>
              <a:t>Recommendations for the State of Kansas</a:t>
            </a:r>
          </a:p>
        </p:txBody>
      </p:sp>
      <p:pic>
        <p:nvPicPr>
          <p:cNvPr id="4" name="Content Placeholder 3"/>
          <p:cNvPicPr>
            <a:picLocks noGrp="1" noChangeAspect="1"/>
          </p:cNvPicPr>
          <p:nvPr>
            <p:ph sz="quarter" idx="4294967295"/>
          </p:nvPr>
        </p:nvPicPr>
        <p:blipFill>
          <a:blip r:embed="rId2"/>
          <a:stretch>
            <a:fillRect/>
          </a:stretch>
        </p:blipFill>
        <p:spPr>
          <a:xfrm>
            <a:off x="0" y="833438"/>
            <a:ext cx="8731250" cy="5495925"/>
          </a:xfrm>
        </p:spPr>
      </p:pic>
    </p:spTree>
    <p:extLst>
      <p:ext uri="{BB962C8B-B14F-4D97-AF65-F5344CB8AC3E}">
        <p14:creationId xmlns:p14="http://schemas.microsoft.com/office/powerpoint/2010/main" val="2881015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80" y="50303"/>
            <a:ext cx="8519532" cy="709986"/>
          </a:xfrm>
        </p:spPr>
        <p:txBody>
          <a:bodyPr>
            <a:normAutofit fontScale="90000"/>
          </a:bodyPr>
          <a:lstStyle/>
          <a:p>
            <a:pPr algn="ctr"/>
            <a:r>
              <a:rPr lang="en-US" dirty="0"/>
              <a:t>Recommendations for the State of Kansas</a:t>
            </a:r>
          </a:p>
        </p:txBody>
      </p:sp>
      <p:pic>
        <p:nvPicPr>
          <p:cNvPr id="4" name="Picture 3"/>
          <p:cNvPicPr>
            <a:picLocks noChangeAspect="1"/>
          </p:cNvPicPr>
          <p:nvPr/>
        </p:nvPicPr>
        <p:blipFill>
          <a:blip r:embed="rId3"/>
          <a:stretch>
            <a:fillRect/>
          </a:stretch>
        </p:blipFill>
        <p:spPr>
          <a:xfrm>
            <a:off x="481524" y="1486143"/>
            <a:ext cx="8180952" cy="3885714"/>
          </a:xfrm>
          <a:prstGeom prst="rect">
            <a:avLst/>
          </a:prstGeom>
        </p:spPr>
      </p:pic>
    </p:spTree>
    <p:extLst>
      <p:ext uri="{BB962C8B-B14F-4D97-AF65-F5344CB8AC3E}">
        <p14:creationId xmlns:p14="http://schemas.microsoft.com/office/powerpoint/2010/main" val="2579581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80" y="50303"/>
            <a:ext cx="8519532" cy="709986"/>
          </a:xfrm>
        </p:spPr>
        <p:txBody>
          <a:bodyPr>
            <a:normAutofit fontScale="90000"/>
          </a:bodyPr>
          <a:lstStyle/>
          <a:p>
            <a:pPr algn="ctr"/>
            <a:r>
              <a:rPr lang="en-US" dirty="0"/>
              <a:t>Recommendations for the State of Kansas</a:t>
            </a:r>
          </a:p>
        </p:txBody>
      </p:sp>
      <p:pic>
        <p:nvPicPr>
          <p:cNvPr id="4" name="Content Placeholder 3"/>
          <p:cNvPicPr>
            <a:picLocks noGrp="1" noChangeAspect="1"/>
          </p:cNvPicPr>
          <p:nvPr>
            <p:ph sz="quarter" idx="4294967295"/>
          </p:nvPr>
        </p:nvPicPr>
        <p:blipFill rotWithShape="1">
          <a:blip r:embed="rId2"/>
          <a:srcRect b="71557"/>
          <a:stretch/>
        </p:blipFill>
        <p:spPr>
          <a:xfrm>
            <a:off x="0" y="1093788"/>
            <a:ext cx="9051925" cy="2027237"/>
          </a:xfrm>
        </p:spPr>
      </p:pic>
      <p:pic>
        <p:nvPicPr>
          <p:cNvPr id="6" name="Content Placeholder 3"/>
          <p:cNvPicPr>
            <a:picLocks noChangeAspect="1"/>
          </p:cNvPicPr>
          <p:nvPr/>
        </p:nvPicPr>
        <p:blipFill rotWithShape="1">
          <a:blip r:embed="rId2"/>
          <a:srcRect t="70847"/>
          <a:stretch/>
        </p:blipFill>
        <p:spPr>
          <a:xfrm>
            <a:off x="45720" y="3148156"/>
            <a:ext cx="9052560" cy="2077812"/>
          </a:xfrm>
          <a:prstGeom prst="rect">
            <a:avLst/>
          </a:prstGeom>
        </p:spPr>
      </p:pic>
    </p:spTree>
    <p:extLst>
      <p:ext uri="{BB962C8B-B14F-4D97-AF65-F5344CB8AC3E}">
        <p14:creationId xmlns:p14="http://schemas.microsoft.com/office/powerpoint/2010/main" val="1158952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07" y="82193"/>
            <a:ext cx="8095785" cy="678096"/>
          </a:xfrm>
        </p:spPr>
        <p:txBody>
          <a:bodyPr>
            <a:normAutofit fontScale="90000"/>
          </a:bodyPr>
          <a:lstStyle/>
          <a:p>
            <a:r>
              <a:rPr lang="en-US" dirty="0"/>
              <a:t>NASEO Mitigation Plan Toolkit - Contents</a:t>
            </a:r>
          </a:p>
        </p:txBody>
      </p:sp>
      <p:pic>
        <p:nvPicPr>
          <p:cNvPr id="4" name="Content Placeholder 3"/>
          <p:cNvPicPr>
            <a:picLocks noGrp="1" noChangeAspect="1"/>
          </p:cNvPicPr>
          <p:nvPr>
            <p:ph idx="1"/>
          </p:nvPr>
        </p:nvPicPr>
        <p:blipFill>
          <a:blip r:embed="rId2"/>
          <a:stretch>
            <a:fillRect/>
          </a:stretch>
        </p:blipFill>
        <p:spPr>
          <a:xfrm>
            <a:off x="1170878" y="1135447"/>
            <a:ext cx="5952787" cy="4733542"/>
          </a:xfrm>
        </p:spPr>
      </p:pic>
    </p:spTree>
    <p:extLst>
      <p:ext uri="{BB962C8B-B14F-4D97-AF65-F5344CB8AC3E}">
        <p14:creationId xmlns:p14="http://schemas.microsoft.com/office/powerpoint/2010/main" val="3197361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NASEO Mitigation Plan Toolkit</a:t>
            </a:r>
          </a:p>
        </p:txBody>
      </p:sp>
      <p:pic>
        <p:nvPicPr>
          <p:cNvPr id="3" name="Picture 2"/>
          <p:cNvPicPr>
            <a:picLocks noChangeAspect="1"/>
          </p:cNvPicPr>
          <p:nvPr/>
        </p:nvPicPr>
        <p:blipFill>
          <a:blip r:embed="rId2"/>
          <a:stretch>
            <a:fillRect/>
          </a:stretch>
        </p:blipFill>
        <p:spPr>
          <a:xfrm>
            <a:off x="198438" y="812726"/>
            <a:ext cx="8717730" cy="6045275"/>
          </a:xfrm>
          <a:prstGeom prst="rect">
            <a:avLst/>
          </a:prstGeom>
        </p:spPr>
      </p:pic>
    </p:spTree>
    <p:extLst>
      <p:ext uri="{BB962C8B-B14F-4D97-AF65-F5344CB8AC3E}">
        <p14:creationId xmlns:p14="http://schemas.microsoft.com/office/powerpoint/2010/main" val="2983552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NASEO Mitigation Plan Toolkit</a:t>
            </a:r>
          </a:p>
        </p:txBody>
      </p:sp>
      <p:pic>
        <p:nvPicPr>
          <p:cNvPr id="4" name="Content Placeholder 3"/>
          <p:cNvPicPr>
            <a:picLocks noGrp="1" noChangeAspect="1"/>
          </p:cNvPicPr>
          <p:nvPr>
            <p:ph idx="1"/>
          </p:nvPr>
        </p:nvPicPr>
        <p:blipFill>
          <a:blip r:embed="rId2"/>
          <a:stretch>
            <a:fillRect/>
          </a:stretch>
        </p:blipFill>
        <p:spPr>
          <a:xfrm>
            <a:off x="1037063" y="1277431"/>
            <a:ext cx="6330108" cy="4591558"/>
          </a:xfrm>
        </p:spPr>
      </p:pic>
    </p:spTree>
    <p:extLst>
      <p:ext uri="{BB962C8B-B14F-4D97-AF65-F5344CB8AC3E}">
        <p14:creationId xmlns:p14="http://schemas.microsoft.com/office/powerpoint/2010/main" val="3365917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NASEO Mitigation Plan Toolkit</a:t>
            </a:r>
          </a:p>
        </p:txBody>
      </p:sp>
      <p:pic>
        <p:nvPicPr>
          <p:cNvPr id="5" name="Content Placeholder 4"/>
          <p:cNvPicPr>
            <a:picLocks noGrp="1" noChangeAspect="1"/>
          </p:cNvPicPr>
          <p:nvPr>
            <p:ph idx="1"/>
          </p:nvPr>
        </p:nvPicPr>
        <p:blipFill>
          <a:blip r:embed="rId2"/>
          <a:stretch>
            <a:fillRect/>
          </a:stretch>
        </p:blipFill>
        <p:spPr>
          <a:xfrm>
            <a:off x="1360449" y="954373"/>
            <a:ext cx="5965902" cy="5356128"/>
          </a:xfrm>
        </p:spPr>
      </p:pic>
    </p:spTree>
    <p:extLst>
      <p:ext uri="{BB962C8B-B14F-4D97-AF65-F5344CB8AC3E}">
        <p14:creationId xmlns:p14="http://schemas.microsoft.com/office/powerpoint/2010/main" val="66191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879" y="286606"/>
            <a:ext cx="7702881" cy="442861"/>
          </a:xfrm>
        </p:spPr>
        <p:txBody>
          <a:bodyPr>
            <a:noAutofit/>
          </a:bodyPr>
          <a:lstStyle/>
          <a:p>
            <a:r>
              <a:rPr lang="en-US" sz="2800" dirty="0">
                <a:latin typeface="Century Gothic" panose="020B0502020202020204" pitchFamily="34" charset="0"/>
                <a:cs typeface="Calibri"/>
              </a:rPr>
              <a:t>Department</a:t>
            </a:r>
            <a:r>
              <a:rPr lang="en-US" sz="2800" dirty="0">
                <a:latin typeface="Century Gothic" panose="020B0502020202020204" pitchFamily="34" charset="0"/>
              </a:rPr>
              <a:t> of Energy Clean Cities program</a:t>
            </a:r>
          </a:p>
        </p:txBody>
      </p:sp>
      <p:sp>
        <p:nvSpPr>
          <p:cNvPr id="3" name="Text Placeholder 2"/>
          <p:cNvSpPr>
            <a:spLocks noGrp="1"/>
          </p:cNvSpPr>
          <p:nvPr>
            <p:ph type="body" sz="quarter" idx="10"/>
          </p:nvPr>
        </p:nvSpPr>
        <p:spPr>
          <a:xfrm>
            <a:off x="663879" y="1089764"/>
            <a:ext cx="7615826" cy="5253886"/>
          </a:xfrm>
        </p:spPr>
        <p:txBody>
          <a:bodyPr>
            <a:normAutofit/>
          </a:bodyPr>
          <a:lstStyle/>
          <a:p>
            <a:pPr marL="0" indent="0">
              <a:buNone/>
            </a:pPr>
            <a:r>
              <a:rPr lang="en-US" dirty="0"/>
              <a:t>The U.S. Department of Energy's (DOE’s) Clean Cities program advances the nation's economic, environmental, and energy security by supporting local actions to cut petroleum use in transportation. Since it’s inception in 1993 we have displaced more than 8.5 billion gallons of petroleum.</a:t>
            </a:r>
          </a:p>
          <a:p>
            <a:pPr marL="0" indent="0">
              <a:buNone/>
            </a:pPr>
            <a:endParaRPr lang="en-US" b="1" dirty="0"/>
          </a:p>
          <a:p>
            <a:pPr marL="0" indent="0">
              <a:buNone/>
            </a:pPr>
            <a:r>
              <a:rPr lang="en-US" b="1" dirty="0"/>
              <a:t>Our Mission</a:t>
            </a:r>
          </a:p>
          <a:p>
            <a:pPr marL="0" indent="0">
              <a:buNone/>
            </a:pPr>
            <a:r>
              <a:rPr lang="en-US" i="1" dirty="0"/>
              <a:t>Clean Cities advances the energy, economic, and environmental security of the United States by supporting local actions to cut petroleum use in transportation.</a:t>
            </a:r>
            <a:endParaRPr lang="en-US" dirty="0"/>
          </a:p>
          <a:p>
            <a:endParaRPr lang="en-US" dirty="0"/>
          </a:p>
        </p:txBody>
      </p:sp>
      <p:pic>
        <p:nvPicPr>
          <p:cNvPr id="5" name="Picture 4"/>
          <p:cNvPicPr>
            <a:picLocks noChangeAspect="1"/>
          </p:cNvPicPr>
          <p:nvPr/>
        </p:nvPicPr>
        <p:blipFill>
          <a:blip r:embed="rId2"/>
          <a:stretch>
            <a:fillRect/>
          </a:stretch>
        </p:blipFill>
        <p:spPr>
          <a:xfrm>
            <a:off x="663879" y="3716707"/>
            <a:ext cx="1801092" cy="1188720"/>
          </a:xfrm>
          <a:prstGeom prst="rect">
            <a:avLst/>
          </a:prstGeom>
        </p:spPr>
      </p:pic>
    </p:spTree>
    <p:extLst>
      <p:ext uri="{BB962C8B-B14F-4D97-AF65-F5344CB8AC3E}">
        <p14:creationId xmlns:p14="http://schemas.microsoft.com/office/powerpoint/2010/main" val="619505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NASEO Mitigation Plan Toolkit</a:t>
            </a:r>
          </a:p>
        </p:txBody>
      </p:sp>
      <p:pic>
        <p:nvPicPr>
          <p:cNvPr id="4" name="Content Placeholder 3"/>
          <p:cNvPicPr>
            <a:picLocks noGrp="1" noChangeAspect="1"/>
          </p:cNvPicPr>
          <p:nvPr>
            <p:ph sz="quarter" idx="4294967295"/>
          </p:nvPr>
        </p:nvPicPr>
        <p:blipFill>
          <a:blip r:embed="rId2"/>
          <a:stretch>
            <a:fillRect/>
          </a:stretch>
        </p:blipFill>
        <p:spPr>
          <a:xfrm>
            <a:off x="0" y="908050"/>
            <a:ext cx="6762750" cy="4143375"/>
          </a:xfrm>
        </p:spPr>
      </p:pic>
      <p:pic>
        <p:nvPicPr>
          <p:cNvPr id="6" name="Picture 5"/>
          <p:cNvPicPr>
            <a:picLocks noChangeAspect="1"/>
          </p:cNvPicPr>
          <p:nvPr/>
        </p:nvPicPr>
        <p:blipFill>
          <a:blip r:embed="rId3"/>
          <a:stretch>
            <a:fillRect/>
          </a:stretch>
        </p:blipFill>
        <p:spPr>
          <a:xfrm>
            <a:off x="1284243" y="1956850"/>
            <a:ext cx="7416005" cy="3932730"/>
          </a:xfrm>
          <a:prstGeom prst="rect">
            <a:avLst/>
          </a:prstGeom>
          <a:ln>
            <a:solidFill>
              <a:srgbClr val="FFC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350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NASEO Mitigation Plan Toolkit</a:t>
            </a:r>
          </a:p>
        </p:txBody>
      </p:sp>
      <p:pic>
        <p:nvPicPr>
          <p:cNvPr id="4" name="Content Placeholder 3"/>
          <p:cNvPicPr>
            <a:picLocks noGrp="1" noChangeAspect="1"/>
          </p:cNvPicPr>
          <p:nvPr>
            <p:ph idx="1"/>
          </p:nvPr>
        </p:nvPicPr>
        <p:blipFill>
          <a:blip r:embed="rId2"/>
          <a:stretch>
            <a:fillRect/>
          </a:stretch>
        </p:blipFill>
        <p:spPr>
          <a:xfrm>
            <a:off x="192218" y="1170878"/>
            <a:ext cx="8009194" cy="3699069"/>
          </a:xfrm>
        </p:spPr>
      </p:pic>
      <p:pic>
        <p:nvPicPr>
          <p:cNvPr id="7" name="Picture 6"/>
          <p:cNvPicPr>
            <a:picLocks noChangeAspect="1"/>
          </p:cNvPicPr>
          <p:nvPr/>
        </p:nvPicPr>
        <p:blipFill>
          <a:blip r:embed="rId3"/>
          <a:stretch>
            <a:fillRect/>
          </a:stretch>
        </p:blipFill>
        <p:spPr>
          <a:xfrm>
            <a:off x="2394041" y="2613210"/>
            <a:ext cx="6419850" cy="4152900"/>
          </a:xfrm>
          <a:prstGeom prst="rect">
            <a:avLst/>
          </a:prstGeom>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1302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259" y="82193"/>
            <a:ext cx="7831501" cy="678096"/>
          </a:xfrm>
        </p:spPr>
        <p:txBody>
          <a:bodyPr>
            <a:normAutofit fontScale="90000"/>
          </a:bodyPr>
          <a:lstStyle/>
          <a:p>
            <a:r>
              <a:rPr lang="en-US" dirty="0"/>
              <a:t>Environmental Mitigation Trust Summary</a:t>
            </a: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662984" y="1217677"/>
            <a:ext cx="7801749" cy="3477875"/>
          </a:xfrm>
          <a:prstGeom prst="rect">
            <a:avLst/>
          </a:prstGeom>
        </p:spPr>
        <p:txBody>
          <a:bodyPr wrap="square">
            <a:spAutoFit/>
          </a:bodyPr>
          <a:lstStyle/>
          <a:p>
            <a:r>
              <a:rPr lang="en-US" sz="2800" dirty="0"/>
              <a:t>Every state has the opportunity to participate</a:t>
            </a:r>
          </a:p>
          <a:p>
            <a:pPr marL="914400" lvl="1" indent="-457200">
              <a:buFont typeface="Arial" panose="020B0604020202020204" pitchFamily="34" charset="0"/>
              <a:buChar char="•"/>
            </a:pPr>
            <a:r>
              <a:rPr lang="en-US" sz="2800" dirty="0"/>
              <a:t>Diesel vehicles, truck and bus Classes 4-8</a:t>
            </a:r>
          </a:p>
          <a:p>
            <a:pPr marL="1371600" lvl="2" indent="-457200">
              <a:buFont typeface="Arial" panose="020B0604020202020204" pitchFamily="34" charset="0"/>
              <a:buChar char="–"/>
            </a:pPr>
            <a:r>
              <a:rPr lang="en-US" sz="2400" dirty="0"/>
              <a:t>Aging diesel vehicles, MY 1992-2009 </a:t>
            </a:r>
          </a:p>
          <a:p>
            <a:pPr lvl="2"/>
            <a:r>
              <a:rPr lang="en-US" sz="2400" dirty="0"/>
              <a:t>	(2010-2012 for states w mandates)</a:t>
            </a:r>
          </a:p>
          <a:p>
            <a:pPr marL="1371600" lvl="2" indent="-457200">
              <a:buFont typeface="Arial" panose="020B0604020202020204" pitchFamily="34" charset="0"/>
              <a:buChar char="–"/>
            </a:pPr>
            <a:r>
              <a:rPr lang="en-US" sz="2400" dirty="0"/>
              <a:t>Destruction of replaced vehicles required</a:t>
            </a:r>
          </a:p>
          <a:p>
            <a:pPr marL="914400" lvl="1" indent="-457200">
              <a:buFont typeface="Arial" panose="020B0604020202020204" pitchFamily="34" charset="0"/>
              <a:buChar char="•"/>
            </a:pPr>
            <a:r>
              <a:rPr lang="en-US" sz="2800" dirty="0"/>
              <a:t>Various off-road and marine options</a:t>
            </a:r>
          </a:p>
          <a:p>
            <a:pPr marL="914400" lvl="1" indent="-457200">
              <a:buFont typeface="Arial" panose="020B0604020202020204" pitchFamily="34" charset="0"/>
              <a:buChar char="•"/>
            </a:pPr>
            <a:r>
              <a:rPr lang="en-US" sz="2800" dirty="0"/>
              <a:t>Electric Vehicle Supply Equipment</a:t>
            </a:r>
          </a:p>
          <a:p>
            <a:endParaRPr lang="en-US" dirty="0"/>
          </a:p>
          <a:p>
            <a:endParaRPr lang="en-US" dirty="0"/>
          </a:p>
        </p:txBody>
      </p:sp>
      <p:sp>
        <p:nvSpPr>
          <p:cNvPr id="5" name="TextBox 4"/>
          <p:cNvSpPr txBox="1"/>
          <p:nvPr/>
        </p:nvSpPr>
        <p:spPr>
          <a:xfrm>
            <a:off x="2905475" y="4695552"/>
            <a:ext cx="1655415" cy="830997"/>
          </a:xfrm>
          <a:prstGeom prst="rect">
            <a:avLst/>
          </a:prstGeom>
          <a:solidFill>
            <a:schemeClr val="accent1">
              <a:lumMod val="20000"/>
              <a:lumOff val="80000"/>
            </a:schemeClr>
          </a:solidFill>
          <a:ln>
            <a:solidFill>
              <a:srgbClr val="666666"/>
            </a:solidFill>
          </a:ln>
        </p:spPr>
        <p:txBody>
          <a:bodyPr wrap="square" rtlCol="0">
            <a:spAutoFit/>
          </a:bodyPr>
          <a:lstStyle/>
          <a:p>
            <a:r>
              <a:rPr lang="en-US" sz="2400" dirty="0"/>
              <a:t>Kansas</a:t>
            </a:r>
          </a:p>
          <a:p>
            <a:r>
              <a:rPr lang="en-US" sz="2400" dirty="0"/>
              <a:t>$15 million</a:t>
            </a:r>
          </a:p>
        </p:txBody>
      </p:sp>
    </p:spTree>
    <p:extLst>
      <p:ext uri="{BB962C8B-B14F-4D97-AF65-F5344CB8AC3E}">
        <p14:creationId xmlns:p14="http://schemas.microsoft.com/office/powerpoint/2010/main" val="536001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Kansas Forums - Upcoming</a:t>
            </a:r>
          </a:p>
        </p:txBody>
      </p:sp>
      <p:sp>
        <p:nvSpPr>
          <p:cNvPr id="3" name="Content Placeholder 2"/>
          <p:cNvSpPr>
            <a:spLocks noGrp="1"/>
          </p:cNvSpPr>
          <p:nvPr>
            <p:ph idx="1"/>
          </p:nvPr>
        </p:nvSpPr>
        <p:spPr>
          <a:xfrm>
            <a:off x="822960" y="3233853"/>
            <a:ext cx="7543800" cy="3010829"/>
          </a:xfrm>
        </p:spPr>
        <p:txBody>
          <a:bodyPr>
            <a:normAutofit/>
          </a:bodyPr>
          <a:lstStyle/>
          <a:p>
            <a:pPr>
              <a:lnSpc>
                <a:spcPct val="120000"/>
              </a:lnSpc>
              <a:spcBef>
                <a:spcPts val="600"/>
              </a:spcBef>
            </a:pPr>
            <a:endParaRPr lang="en-US" dirty="0"/>
          </a:p>
          <a:p>
            <a:pPr>
              <a:lnSpc>
                <a:spcPct val="120000"/>
              </a:lnSpc>
              <a:spcBef>
                <a:spcPts val="600"/>
              </a:spcBef>
            </a:pPr>
            <a:r>
              <a:rPr lang="en-US" b="1" dirty="0"/>
              <a:t>Topeka, September 13</a:t>
            </a:r>
          </a:p>
          <a:p>
            <a:pPr>
              <a:lnSpc>
                <a:spcPct val="110000"/>
              </a:lnSpc>
              <a:spcBef>
                <a:spcPts val="300"/>
              </a:spcBef>
              <a:spcAft>
                <a:spcPts val="600"/>
              </a:spcAft>
            </a:pPr>
            <a:r>
              <a:rPr lang="en-US" dirty="0"/>
              <a:t>- Hosted by Clean Energy Business Council</a:t>
            </a:r>
            <a:endParaRPr lang="en-US" b="1" dirty="0"/>
          </a:p>
          <a:p>
            <a:pPr>
              <a:lnSpc>
                <a:spcPct val="120000"/>
              </a:lnSpc>
              <a:spcBef>
                <a:spcPts val="600"/>
              </a:spcBef>
            </a:pPr>
            <a:r>
              <a:rPr lang="en-US" b="1" dirty="0"/>
              <a:t>Wichita, October 3</a:t>
            </a:r>
          </a:p>
          <a:p>
            <a:pPr>
              <a:lnSpc>
                <a:spcPct val="110000"/>
              </a:lnSpc>
              <a:spcBef>
                <a:spcPts val="300"/>
              </a:spcBef>
              <a:spcAft>
                <a:spcPts val="600"/>
              </a:spcAft>
            </a:pPr>
            <a:r>
              <a:rPr lang="en-US" dirty="0"/>
              <a:t>- Hosted by WSU					</a:t>
            </a:r>
            <a:endParaRPr lang="en-US" b="1" dirty="0"/>
          </a:p>
        </p:txBody>
      </p:sp>
      <p:pic>
        <p:nvPicPr>
          <p:cNvPr id="5" name="Picture 4"/>
          <p:cNvPicPr>
            <a:picLocks noChangeAspect="1"/>
          </p:cNvPicPr>
          <p:nvPr/>
        </p:nvPicPr>
        <p:blipFill rotWithShape="1">
          <a:blip r:embed="rId2"/>
          <a:srcRect t="34360" b="34359"/>
          <a:stretch/>
        </p:blipFill>
        <p:spPr>
          <a:xfrm>
            <a:off x="1945178" y="985975"/>
            <a:ext cx="5299364" cy="2152186"/>
          </a:xfrm>
          <a:prstGeom prst="rect">
            <a:avLst/>
          </a:prstGeom>
        </p:spPr>
      </p:pic>
      <p:sp>
        <p:nvSpPr>
          <p:cNvPr id="6" name="Rectangle 5"/>
          <p:cNvSpPr/>
          <p:nvPr/>
        </p:nvSpPr>
        <p:spPr>
          <a:xfrm>
            <a:off x="5442049" y="5875350"/>
            <a:ext cx="2924711" cy="369332"/>
          </a:xfrm>
          <a:prstGeom prst="rect">
            <a:avLst/>
          </a:prstGeom>
        </p:spPr>
        <p:txBody>
          <a:bodyPr wrap="none">
            <a:spAutoFit/>
          </a:bodyPr>
          <a:lstStyle/>
          <a:p>
            <a:r>
              <a:rPr lang="en-US" b="1" dirty="0"/>
              <a:t>metroenergy.org/events/</a:t>
            </a:r>
            <a:endParaRPr lang="en-US" dirty="0"/>
          </a:p>
        </p:txBody>
      </p:sp>
    </p:spTree>
    <p:extLst>
      <p:ext uri="{BB962C8B-B14F-4D97-AF65-F5344CB8AC3E}">
        <p14:creationId xmlns:p14="http://schemas.microsoft.com/office/powerpoint/2010/main" val="2905514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770308" y="2648896"/>
            <a:ext cx="1880235" cy="770255"/>
          </a:xfrm>
          <a:prstGeom prst="rect">
            <a:avLst/>
          </a:prstGeom>
          <a:noFill/>
          <a:ln>
            <a:noFill/>
          </a:ln>
        </p:spPr>
      </p:pic>
      <p:sp>
        <p:nvSpPr>
          <p:cNvPr id="3" name="TextBox 2"/>
          <p:cNvSpPr txBox="1"/>
          <p:nvPr/>
        </p:nvSpPr>
        <p:spPr>
          <a:xfrm>
            <a:off x="1894114" y="3850279"/>
            <a:ext cx="5287538" cy="923330"/>
          </a:xfrm>
          <a:prstGeom prst="rect">
            <a:avLst/>
          </a:prstGeom>
          <a:noFill/>
        </p:spPr>
        <p:txBody>
          <a:bodyPr wrap="none" rtlCol="0">
            <a:spAutoFit/>
          </a:bodyPr>
          <a:lstStyle/>
          <a:p>
            <a:r>
              <a:rPr lang="en-US" dirty="0"/>
              <a:t>Kelly Gilbert, Kansas City: kelly@metroenergy.org</a:t>
            </a:r>
          </a:p>
          <a:p>
            <a:endParaRPr lang="en-US" dirty="0"/>
          </a:p>
          <a:p>
            <a:r>
              <a:rPr lang="en-US" b="1" dirty="0"/>
              <a:t> metroenergy.org/events/</a:t>
            </a:r>
            <a:endParaRPr lang="en-US" dirty="0"/>
          </a:p>
        </p:txBody>
      </p:sp>
      <p:sp>
        <p:nvSpPr>
          <p:cNvPr id="4" name="Rectangle 3"/>
          <p:cNvSpPr/>
          <p:nvPr/>
        </p:nvSpPr>
        <p:spPr>
          <a:xfrm>
            <a:off x="1397730" y="1115128"/>
            <a:ext cx="6270166" cy="1077218"/>
          </a:xfrm>
          <a:prstGeom prst="rect">
            <a:avLst/>
          </a:prstGeom>
        </p:spPr>
        <p:txBody>
          <a:bodyPr wrap="square">
            <a:spAutoFit/>
          </a:bodyPr>
          <a:lstStyle/>
          <a:p>
            <a:r>
              <a:rPr lang="en-US" dirty="0"/>
              <a:t>How would you use VW (and other Clean Air Act) settlement funds?</a:t>
            </a:r>
          </a:p>
          <a:p>
            <a:r>
              <a:rPr lang="en-US" sz="2800" dirty="0"/>
              <a:t>http://tinyurl.com/z4r4a7l </a:t>
            </a:r>
          </a:p>
        </p:txBody>
      </p:sp>
      <p:pic>
        <p:nvPicPr>
          <p:cNvPr id="9" name="Picture 8"/>
          <p:cNvPicPr>
            <a:picLocks noChangeAspect="1"/>
          </p:cNvPicPr>
          <p:nvPr/>
        </p:nvPicPr>
        <p:blipFill>
          <a:blip r:embed="rId3"/>
          <a:stretch>
            <a:fillRect/>
          </a:stretch>
        </p:blipFill>
        <p:spPr>
          <a:xfrm>
            <a:off x="1675021" y="2504343"/>
            <a:ext cx="2317686" cy="1097280"/>
          </a:xfrm>
          <a:prstGeom prst="rect">
            <a:avLst/>
          </a:prstGeom>
        </p:spPr>
      </p:pic>
    </p:spTree>
    <p:extLst>
      <p:ext uri="{BB962C8B-B14F-4D97-AF65-F5344CB8AC3E}">
        <p14:creationId xmlns:p14="http://schemas.microsoft.com/office/powerpoint/2010/main" val="162704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3" y="286606"/>
            <a:ext cx="8909824" cy="453135"/>
          </a:xfrm>
        </p:spPr>
        <p:txBody>
          <a:bodyPr>
            <a:noAutofit/>
          </a:bodyPr>
          <a:lstStyle/>
          <a:p>
            <a:r>
              <a:rPr lang="en-US" sz="2800" dirty="0">
                <a:latin typeface="Century Gothic" panose="020B0502020202020204" pitchFamily="34" charset="0"/>
              </a:rPr>
              <a:t>Kansas City Region and Central Kansas Clean Cities</a:t>
            </a:r>
          </a:p>
        </p:txBody>
      </p:sp>
      <p:pic>
        <p:nvPicPr>
          <p:cNvPr id="4" name="Content Placeholder 3"/>
          <p:cNvPicPr preferRelativeResize="0">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bwMode="auto">
          <a:xfrm>
            <a:off x="1476635" y="956022"/>
            <a:ext cx="1726470" cy="73152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00250" y="943496"/>
            <a:ext cx="1738265" cy="822960"/>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4017154284"/>
              </p:ext>
            </p:extLst>
          </p:nvPr>
        </p:nvGraphicFramePr>
        <p:xfrm>
          <a:off x="4653000" y="1882934"/>
          <a:ext cx="4257812" cy="3143257"/>
        </p:xfrm>
        <a:graphic>
          <a:graphicData uri="http://schemas.openxmlformats.org/drawingml/2006/table">
            <a:tbl>
              <a:tblPr firstRow="1" bandRow="1">
                <a:tableStyleId>{5C22544A-7EE6-4342-B048-85BDC9FD1C3A}</a:tableStyleId>
              </a:tblPr>
              <a:tblGrid>
                <a:gridCol w="4257812">
                  <a:extLst>
                    <a:ext uri="{9D8B030D-6E8A-4147-A177-3AD203B41FA5}">
                      <a16:colId xmlns:a16="http://schemas.microsoft.com/office/drawing/2014/main" val="20000"/>
                    </a:ext>
                  </a:extLst>
                </a:gridCol>
              </a:tblGrid>
              <a:tr h="445105">
                <a:tc>
                  <a:txBody>
                    <a:bodyPr/>
                    <a:lstStyle/>
                    <a:p>
                      <a:pPr algn="ctr"/>
                      <a:r>
                        <a:rPr lang="en-US" dirty="0"/>
                        <a:t>Central Kansas Clean Cities</a:t>
                      </a:r>
                    </a:p>
                  </a:txBody>
                  <a:tcPr/>
                </a:tc>
                <a:extLst>
                  <a:ext uri="{0D108BD9-81ED-4DB2-BD59-A6C34878D82A}">
                    <a16:rowId xmlns:a16="http://schemas.microsoft.com/office/drawing/2014/main" val="10000"/>
                  </a:ext>
                </a:extLst>
              </a:tr>
              <a:tr h="2698152">
                <a:tc>
                  <a:txBody>
                    <a:bodyPr/>
                    <a:lstStyle/>
                    <a:p>
                      <a:pPr marL="285750" indent="-285750">
                        <a:buFont typeface="Arial" panose="020B0604020202020204" pitchFamily="34" charset="0"/>
                        <a:buChar char="•"/>
                      </a:pPr>
                      <a:r>
                        <a:rPr lang="en-US" dirty="0">
                          <a:solidFill>
                            <a:schemeClr val="tx1"/>
                          </a:solidFill>
                        </a:rPr>
                        <a:t>Established  in </a:t>
                      </a:r>
                      <a:r>
                        <a:rPr lang="en-US" b="1" dirty="0">
                          <a:solidFill>
                            <a:schemeClr val="tx1"/>
                          </a:solidFill>
                        </a:rPr>
                        <a:t>2013</a:t>
                      </a:r>
                    </a:p>
                    <a:p>
                      <a:pPr marL="285750" indent="-285750">
                        <a:buFont typeface="Arial" panose="020B0604020202020204" pitchFamily="34" charset="0"/>
                        <a:buChar char="•"/>
                      </a:pPr>
                      <a:r>
                        <a:rPr lang="en-US" dirty="0"/>
                        <a:t>Housed at </a:t>
                      </a:r>
                      <a:r>
                        <a:rPr lang="en-US" b="1" dirty="0"/>
                        <a:t>Metropolitan</a:t>
                      </a:r>
                      <a:r>
                        <a:rPr lang="en-US" b="1" baseline="0" dirty="0"/>
                        <a:t> Energy Center</a:t>
                      </a:r>
                      <a:endParaRPr lang="en-US" b="1" dirty="0"/>
                    </a:p>
                    <a:p>
                      <a:pPr marL="285750" lvl="0" indent="-285750">
                        <a:buFont typeface="Arial" panose="020B0604020202020204" pitchFamily="34" charset="0"/>
                        <a:buChar char="•"/>
                        <a:defRPr/>
                      </a:pPr>
                      <a:r>
                        <a:rPr lang="en-US" b="1" dirty="0"/>
                        <a:t>Staff</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dirty="0"/>
                        <a:t>Kelly Gilbert (kelly@metroenergy.org)</a:t>
                      </a:r>
                    </a:p>
                    <a:p>
                      <a:pPr marL="742950" lvl="1" indent="-285750">
                        <a:buFont typeface="Arial" panose="020B0604020202020204" pitchFamily="34" charset="0"/>
                        <a:buChar char="•"/>
                        <a:defRPr/>
                      </a:pPr>
                      <a:r>
                        <a:rPr lang="en-US" sz="1350" dirty="0"/>
                        <a:t>Shawn</a:t>
                      </a:r>
                      <a:r>
                        <a:rPr lang="en-US" sz="1350" baseline="0" dirty="0"/>
                        <a:t> Schmidt </a:t>
                      </a:r>
                      <a:r>
                        <a:rPr lang="en-US" sz="1350" dirty="0"/>
                        <a:t>(</a:t>
                      </a:r>
                      <a:r>
                        <a:rPr lang="en-US" sz="1350" u="none" kern="1200" dirty="0">
                          <a:solidFill>
                            <a:schemeClr val="dk1"/>
                          </a:solidFill>
                          <a:effectLst/>
                          <a:latin typeface="+mn-lt"/>
                          <a:ea typeface="+mn-ea"/>
                          <a:cs typeface="+mn-cs"/>
                        </a:rPr>
                        <a:t>shawn@metroenergy.org</a:t>
                      </a:r>
                      <a:r>
                        <a:rPr lang="en-US" sz="1350" u="sng" kern="1200" dirty="0">
                          <a:solidFill>
                            <a:schemeClr val="dk1"/>
                          </a:solidFill>
                          <a:effectLst/>
                          <a:latin typeface="+mn-lt"/>
                          <a:ea typeface="+mn-ea"/>
                          <a:cs typeface="+mn-cs"/>
                        </a:rPr>
                        <a:t>)</a:t>
                      </a:r>
                      <a:endParaRPr lang="en-US" sz="1350" dirty="0"/>
                    </a:p>
                    <a:p>
                      <a:pPr marL="285750" indent="-285750">
                        <a:buFont typeface="Arial" panose="020B0604020202020204" pitchFamily="34" charset="0"/>
                        <a:buChar char="•"/>
                      </a:pPr>
                      <a:r>
                        <a:rPr lang="en-US" b="1" dirty="0"/>
                        <a:t>Funding</a:t>
                      </a:r>
                    </a:p>
                    <a:p>
                      <a:pPr marL="742950" lvl="1" indent="-285750">
                        <a:buFont typeface="Arial" panose="020B0604020202020204" pitchFamily="34" charset="0"/>
                        <a:buChar char="•"/>
                      </a:pPr>
                      <a:r>
                        <a:rPr lang="en-US" dirty="0"/>
                        <a:t>Kansas</a:t>
                      </a:r>
                      <a:r>
                        <a:rPr lang="en-US" baseline="0" dirty="0"/>
                        <a:t> Soybean Commission</a:t>
                      </a:r>
                    </a:p>
                    <a:p>
                      <a:pPr marL="742950" lvl="1" indent="-285750">
                        <a:buFont typeface="Arial" panose="020B0604020202020204" pitchFamily="34" charset="0"/>
                        <a:buChar char="•"/>
                      </a:pPr>
                      <a:r>
                        <a:rPr lang="en-US" baseline="0" dirty="0"/>
                        <a:t>Kansas Corn</a:t>
                      </a:r>
                      <a:endParaRPr lang="en-US" dirty="0"/>
                    </a:p>
                    <a:p>
                      <a:pPr marL="742950" lvl="1" indent="-285750">
                        <a:buFont typeface="Arial" panose="020B0604020202020204" pitchFamily="34" charset="0"/>
                        <a:buChar char="•"/>
                      </a:pPr>
                      <a:r>
                        <a:rPr lang="en-US" dirty="0"/>
                        <a:t>Dues from stakeholders </a:t>
                      </a:r>
                    </a:p>
                    <a:p>
                      <a:endParaRPr lang="en-US"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29021110"/>
              </p:ext>
            </p:extLst>
          </p:nvPr>
        </p:nvGraphicFramePr>
        <p:xfrm>
          <a:off x="248542" y="1874786"/>
          <a:ext cx="4257812" cy="3143257"/>
        </p:xfrm>
        <a:graphic>
          <a:graphicData uri="http://schemas.openxmlformats.org/drawingml/2006/table">
            <a:tbl>
              <a:tblPr firstRow="1" bandRow="1">
                <a:tableStyleId>{5C22544A-7EE6-4342-B048-85BDC9FD1C3A}</a:tableStyleId>
              </a:tblPr>
              <a:tblGrid>
                <a:gridCol w="4257812">
                  <a:extLst>
                    <a:ext uri="{9D8B030D-6E8A-4147-A177-3AD203B41FA5}">
                      <a16:colId xmlns:a16="http://schemas.microsoft.com/office/drawing/2014/main" val="20000"/>
                    </a:ext>
                  </a:extLst>
                </a:gridCol>
              </a:tblGrid>
              <a:tr h="445105">
                <a:tc>
                  <a:txBody>
                    <a:bodyPr/>
                    <a:lstStyle/>
                    <a:p>
                      <a:pPr algn="ctr"/>
                      <a:r>
                        <a:rPr lang="en-US" dirty="0"/>
                        <a:t>Kansas</a:t>
                      </a:r>
                      <a:r>
                        <a:rPr lang="en-US" baseline="0" dirty="0"/>
                        <a:t> City Regional </a:t>
                      </a:r>
                      <a:r>
                        <a:rPr lang="en-US" dirty="0"/>
                        <a:t>Clean Cities</a:t>
                      </a:r>
                    </a:p>
                  </a:txBody>
                  <a:tcPr/>
                </a:tc>
                <a:extLst>
                  <a:ext uri="{0D108BD9-81ED-4DB2-BD59-A6C34878D82A}">
                    <a16:rowId xmlns:a16="http://schemas.microsoft.com/office/drawing/2014/main" val="10000"/>
                  </a:ext>
                </a:extLst>
              </a:tr>
              <a:tr h="2698152">
                <a:tc>
                  <a:txBody>
                    <a:bodyPr/>
                    <a:lstStyle/>
                    <a:p>
                      <a:pPr marL="285750" indent="-285750">
                        <a:buFont typeface="Arial" panose="020B0604020202020204" pitchFamily="34" charset="0"/>
                        <a:buChar char="•"/>
                      </a:pPr>
                      <a:r>
                        <a:rPr lang="en-US" dirty="0">
                          <a:solidFill>
                            <a:schemeClr val="tx1"/>
                          </a:solidFill>
                        </a:rPr>
                        <a:t>Established  in </a:t>
                      </a:r>
                      <a:r>
                        <a:rPr lang="en-US" b="1" dirty="0">
                          <a:solidFill>
                            <a:schemeClr val="tx1"/>
                          </a:solidFill>
                        </a:rPr>
                        <a:t>1998</a:t>
                      </a:r>
                    </a:p>
                    <a:p>
                      <a:pPr marL="285750" indent="-285750">
                        <a:buFont typeface="Arial" panose="020B0604020202020204" pitchFamily="34" charset="0"/>
                        <a:buChar char="•"/>
                      </a:pPr>
                      <a:r>
                        <a:rPr lang="en-US" dirty="0"/>
                        <a:t>Housed at </a:t>
                      </a:r>
                      <a:r>
                        <a:rPr lang="en-US" b="1" dirty="0"/>
                        <a:t>Metropolitan</a:t>
                      </a:r>
                      <a:r>
                        <a:rPr lang="en-US" b="1" baseline="0" dirty="0"/>
                        <a:t> Energy Center</a:t>
                      </a:r>
                      <a:endParaRPr lang="en-US" b="1" dirty="0"/>
                    </a:p>
                    <a:p>
                      <a:pPr marL="285750" lvl="0" indent="-285750">
                        <a:buFont typeface="Arial" panose="020B0604020202020204" pitchFamily="34" charset="0"/>
                        <a:buChar char="•"/>
                        <a:defRPr/>
                      </a:pPr>
                      <a:r>
                        <a:rPr lang="en-US" b="1" dirty="0"/>
                        <a:t>Staff</a:t>
                      </a:r>
                    </a:p>
                    <a:p>
                      <a:pPr marL="742950" lvl="1" indent="-285750">
                        <a:buFont typeface="Arial" panose="020B0604020202020204" pitchFamily="34" charset="0"/>
                        <a:buChar char="•"/>
                        <a:defRPr/>
                      </a:pPr>
                      <a:r>
                        <a:rPr lang="en-US" sz="1350" dirty="0"/>
                        <a:t>Kelly Gilbert (kelly@metroenergy.org)</a:t>
                      </a:r>
                    </a:p>
                    <a:p>
                      <a:pPr marL="742950" lvl="1" indent="-285750">
                        <a:buFont typeface="Arial" panose="020B0604020202020204" pitchFamily="34" charset="0"/>
                        <a:buChar char="•"/>
                        <a:defRPr/>
                      </a:pPr>
                      <a:r>
                        <a:rPr lang="en-US" sz="1350" dirty="0"/>
                        <a:t>David Albrecht (</a:t>
                      </a:r>
                      <a:r>
                        <a:rPr lang="en-US" sz="1350" u="none" kern="1200" dirty="0">
                          <a:solidFill>
                            <a:schemeClr val="dk1"/>
                          </a:solidFill>
                          <a:effectLst/>
                          <a:latin typeface="+mn-lt"/>
                          <a:ea typeface="+mn-ea"/>
                          <a:cs typeface="+mn-cs"/>
                        </a:rPr>
                        <a:t>david@metroenergy.org</a:t>
                      </a:r>
                      <a:r>
                        <a:rPr lang="en-US" sz="1350" u="sng" kern="1200" dirty="0">
                          <a:solidFill>
                            <a:schemeClr val="dk1"/>
                          </a:solidFill>
                          <a:effectLst/>
                          <a:latin typeface="+mn-lt"/>
                          <a:ea typeface="+mn-ea"/>
                          <a:cs typeface="+mn-cs"/>
                        </a:rPr>
                        <a:t>)</a:t>
                      </a:r>
                      <a:endParaRPr lang="en-US" sz="1350" dirty="0"/>
                    </a:p>
                    <a:p>
                      <a:pPr marL="285750" indent="-285750">
                        <a:buFont typeface="Arial" panose="020B0604020202020204" pitchFamily="34" charset="0"/>
                        <a:buChar char="•"/>
                      </a:pPr>
                      <a:r>
                        <a:rPr lang="en-US" b="1" dirty="0"/>
                        <a:t>Funding</a:t>
                      </a:r>
                    </a:p>
                    <a:p>
                      <a:pPr marL="742950" lvl="1" indent="-285750">
                        <a:buFont typeface="Arial" panose="020B0604020202020204" pitchFamily="34" charset="0"/>
                        <a:buChar char="•"/>
                      </a:pPr>
                      <a:r>
                        <a:rPr lang="en-US" dirty="0"/>
                        <a:t>U.S. Department of Energy</a:t>
                      </a:r>
                    </a:p>
                    <a:p>
                      <a:pPr marL="742950" lvl="1" indent="-285750">
                        <a:buFont typeface="Arial" panose="020B0604020202020204" pitchFamily="34" charset="0"/>
                        <a:buChar char="•"/>
                      </a:pPr>
                      <a:r>
                        <a:rPr lang="en-US" dirty="0"/>
                        <a:t>U.S. Environmental Protection Agency </a:t>
                      </a:r>
                    </a:p>
                    <a:p>
                      <a:pPr marL="742950" lvl="1" indent="-285750">
                        <a:buFont typeface="Arial" panose="020B0604020202020204" pitchFamily="34" charset="0"/>
                        <a:buChar char="•"/>
                      </a:pPr>
                      <a:r>
                        <a:rPr lang="en-US" dirty="0"/>
                        <a:t>Local contracts</a:t>
                      </a:r>
                    </a:p>
                    <a:p>
                      <a:pPr marL="742950" lvl="1" indent="-285750">
                        <a:buFont typeface="Arial" panose="020B0604020202020204" pitchFamily="34" charset="0"/>
                        <a:buChar char="•"/>
                      </a:pPr>
                      <a:r>
                        <a:rPr lang="en-US" dirty="0"/>
                        <a:t>Dues from stakeholders </a:t>
                      </a:r>
                    </a:p>
                    <a:p>
                      <a:endParaRPr lang="en-US" dirty="0"/>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4"/>
          <a:stretch>
            <a:fillRect/>
          </a:stretch>
        </p:blipFill>
        <p:spPr>
          <a:xfrm>
            <a:off x="3892247" y="5254984"/>
            <a:ext cx="1348355" cy="914400"/>
          </a:xfrm>
          <a:prstGeom prst="rect">
            <a:avLst/>
          </a:prstGeom>
        </p:spPr>
      </p:pic>
    </p:spTree>
    <p:extLst>
      <p:ext uri="{BB962C8B-B14F-4D97-AF65-F5344CB8AC3E}">
        <p14:creationId xmlns:p14="http://schemas.microsoft.com/office/powerpoint/2010/main" val="200524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42001"/>
            <a:ext cx="7543800" cy="513496"/>
          </a:xfrm>
        </p:spPr>
        <p:txBody>
          <a:bodyPr>
            <a:normAutofit fontScale="90000"/>
          </a:bodyPr>
          <a:lstStyle/>
          <a:p>
            <a:r>
              <a:rPr lang="en-US" dirty="0">
                <a:latin typeface="Century Gothic" panose="020B0502020202020204" pitchFamily="34" charset="0"/>
                <a:cs typeface="Calibri"/>
              </a:rPr>
              <a:t>VW Settlement Funding Breakdown</a:t>
            </a:r>
            <a:endParaRPr lang="en-US" dirty="0">
              <a:latin typeface="Century Gothic" panose="020B0502020202020204" pitchFamily="34" charset="0"/>
            </a:endParaRPr>
          </a:p>
        </p:txBody>
      </p:sp>
      <p:graphicFrame>
        <p:nvGraphicFramePr>
          <p:cNvPr id="4" name="Chart 3"/>
          <p:cNvGraphicFramePr/>
          <p:nvPr>
            <p:extLst>
              <p:ext uri="{D42A27DB-BD31-4B8C-83A1-F6EECF244321}">
                <p14:modId xmlns:p14="http://schemas.microsoft.com/office/powerpoint/2010/main" val="533367228"/>
              </p:ext>
            </p:extLst>
          </p:nvPr>
        </p:nvGraphicFramePr>
        <p:xfrm>
          <a:off x="198440" y="2796390"/>
          <a:ext cx="8578685" cy="366927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98438" y="875699"/>
            <a:ext cx="8724900" cy="1800493"/>
          </a:xfrm>
          <a:prstGeom prst="rect">
            <a:avLst/>
          </a:prstGeom>
        </p:spPr>
        <p:txBody>
          <a:bodyPr wrap="square">
            <a:spAutoFit/>
          </a:bodyPr>
          <a:lstStyle/>
          <a:p>
            <a:pPr algn="just"/>
            <a:r>
              <a:rPr lang="en-US" sz="2000" dirty="0"/>
              <a:t>U.S. EPA complaint against Volkswagen, AG regarding Clean Air Act violations in approximately 580,000 model year 2009 to 2016 motor vehicles containing 2.0 and 3.0 liter diesel engines.</a:t>
            </a:r>
          </a:p>
          <a:p>
            <a:pPr marL="228600" lvl="1" algn="just"/>
            <a:endParaRPr lang="en-US" sz="1100" dirty="0"/>
          </a:p>
          <a:p>
            <a:pPr>
              <a:spcBef>
                <a:spcPts val="0"/>
              </a:spcBef>
            </a:pPr>
            <a:r>
              <a:rPr lang="en-US" sz="2000" dirty="0"/>
              <a:t>$14.7 billion to settle allegations of cheating emissions for the </a:t>
            </a:r>
            <a:r>
              <a:rPr lang="en-US" sz="2000" b="1" dirty="0"/>
              <a:t>2L engines</a:t>
            </a:r>
            <a:r>
              <a:rPr lang="en-US" sz="2000" dirty="0"/>
              <a:t>. Settlement funds will be used to reduce NOx emissions with three projects:</a:t>
            </a:r>
          </a:p>
        </p:txBody>
      </p:sp>
    </p:spTree>
    <p:extLst>
      <p:ext uri="{BB962C8B-B14F-4D97-AF65-F5344CB8AC3E}">
        <p14:creationId xmlns:p14="http://schemas.microsoft.com/office/powerpoint/2010/main" val="30953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20040"/>
            <a:ext cx="9144000" cy="75590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126492" y="3925722"/>
            <a:ext cx="8936736" cy="75590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4" name="Chart Placeholder 3"/>
          <p:cNvGraphicFramePr>
            <a:graphicFrameLocks noGrp="1"/>
          </p:cNvGraphicFramePr>
          <p:nvPr>
            <p:ph type="chart" sz="quarter" idx="4294967295"/>
            <p:extLst>
              <p:ext uri="{D42A27DB-BD31-4B8C-83A1-F6EECF244321}">
                <p14:modId xmlns:p14="http://schemas.microsoft.com/office/powerpoint/2010/main" val="1756320638"/>
              </p:ext>
            </p:extLst>
          </p:nvPr>
        </p:nvGraphicFramePr>
        <p:xfrm>
          <a:off x="0" y="800100"/>
          <a:ext cx="8726488" cy="5543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22960" y="1338816"/>
            <a:ext cx="7543800" cy="45719"/>
          </a:xfrm>
        </p:spPr>
        <p:txBody>
          <a:bodyPr>
            <a:noAutofit/>
          </a:bodyPr>
          <a:lstStyle/>
          <a:p>
            <a:r>
              <a:rPr lang="en-US" dirty="0">
                <a:latin typeface="Century Gothic" panose="020B0502020202020204" pitchFamily="34" charset="0"/>
              </a:rPr>
              <a:t>ZEV Investment</a:t>
            </a:r>
          </a:p>
        </p:txBody>
      </p:sp>
    </p:spTree>
    <p:extLst>
      <p:ext uri="{BB962C8B-B14F-4D97-AF65-F5344CB8AC3E}">
        <p14:creationId xmlns:p14="http://schemas.microsoft.com/office/powerpoint/2010/main" val="157494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cs typeface="Calibri"/>
              </a:rPr>
              <a:t>ZEV Investment: The National Plan</a:t>
            </a:r>
            <a:endParaRPr lang="en-US" sz="3200" b="0" dirty="0"/>
          </a:p>
        </p:txBody>
      </p:sp>
      <p:sp>
        <p:nvSpPr>
          <p:cNvPr id="3" name="Content Placeholder 2"/>
          <p:cNvSpPr>
            <a:spLocks noGrp="1"/>
          </p:cNvSpPr>
          <p:nvPr>
            <p:ph sz="half" idx="1"/>
          </p:nvPr>
        </p:nvSpPr>
        <p:spPr>
          <a:xfrm>
            <a:off x="498518" y="1360172"/>
            <a:ext cx="8085412" cy="4765993"/>
          </a:xfrm>
        </p:spPr>
        <p:txBody>
          <a:bodyPr>
            <a:normAutofit/>
          </a:bodyPr>
          <a:lstStyle/>
          <a:p>
            <a:pPr marL="0" indent="0">
              <a:buNone/>
            </a:pPr>
            <a:r>
              <a:rPr lang="en-US" sz="2000" b="0" dirty="0"/>
              <a:t>The Volkswagen Group of America created </a:t>
            </a:r>
            <a:r>
              <a:rPr lang="en-US" sz="2000" dirty="0"/>
              <a:t>Electrify America LLC, </a:t>
            </a:r>
            <a:r>
              <a:rPr lang="en-US" sz="2000" b="0" dirty="0"/>
              <a:t>a wholly-owned subsidiary, to fulfill its Appendix C commitments. </a:t>
            </a:r>
          </a:p>
          <a:p>
            <a:pPr marL="0" indent="0">
              <a:buNone/>
            </a:pPr>
            <a:r>
              <a:rPr lang="en-US" sz="2000" dirty="0"/>
              <a:t>The investment: </a:t>
            </a:r>
            <a:r>
              <a:rPr lang="en-US" sz="2000" b="0" dirty="0"/>
              <a:t>$1.2 billion </a:t>
            </a:r>
          </a:p>
          <a:p>
            <a:pPr marL="0" indent="0">
              <a:buNone/>
            </a:pPr>
            <a:endParaRPr lang="en-US" sz="2000" b="0" dirty="0"/>
          </a:p>
          <a:p>
            <a:pPr marL="0" indent="0">
              <a:buNone/>
            </a:pPr>
            <a:endParaRPr lang="en-US" sz="2000" b="0" dirty="0"/>
          </a:p>
          <a:p>
            <a:pPr marL="0" indent="0">
              <a:buNone/>
            </a:pPr>
            <a:endParaRPr lang="en-US" sz="2000" b="0" dirty="0"/>
          </a:p>
          <a:p>
            <a:pPr marL="0" indent="0">
              <a:buNone/>
            </a:pPr>
            <a:endParaRPr lang="en-US" sz="2000" b="0" dirty="0"/>
          </a:p>
          <a:p>
            <a:pPr marL="0" indent="0">
              <a:buNone/>
            </a:pPr>
            <a:r>
              <a:rPr lang="en-US" sz="2000" dirty="0"/>
              <a:t>The plan: </a:t>
            </a:r>
            <a:r>
              <a:rPr lang="en-US" sz="2000" b="0" dirty="0"/>
              <a:t>“National ZEV Investment Plan” at www.electrifyamerica.com (first 30-month cycle) </a:t>
            </a:r>
          </a:p>
          <a:p>
            <a:pPr marL="0" indent="0">
              <a:buNone/>
            </a:pPr>
            <a:endParaRPr lang="en-US" sz="2000" dirty="0"/>
          </a:p>
          <a:p>
            <a:pPr marL="0" indent="0">
              <a:buNone/>
            </a:pPr>
            <a:endParaRPr lang="en-US" sz="2000"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85898363"/>
              </p:ext>
            </p:extLst>
          </p:nvPr>
        </p:nvGraphicFramePr>
        <p:xfrm>
          <a:off x="1783082" y="2923155"/>
          <a:ext cx="5855505" cy="1097280"/>
        </p:xfrm>
        <a:graphic>
          <a:graphicData uri="http://schemas.openxmlformats.org/drawingml/2006/table">
            <a:tbl>
              <a:tblPr firstRow="1" firstCol="1" bandRow="1">
                <a:tableStyleId>{5DA37D80-6434-44D0-A028-1B22A696006F}</a:tableStyleId>
              </a:tblPr>
              <a:tblGrid>
                <a:gridCol w="1506530">
                  <a:extLst>
                    <a:ext uri="{9D8B030D-6E8A-4147-A177-3AD203B41FA5}">
                      <a16:colId xmlns:a16="http://schemas.microsoft.com/office/drawing/2014/main" val="58528857"/>
                    </a:ext>
                  </a:extLst>
                </a:gridCol>
                <a:gridCol w="1416205">
                  <a:extLst>
                    <a:ext uri="{9D8B030D-6E8A-4147-A177-3AD203B41FA5}">
                      <a16:colId xmlns:a16="http://schemas.microsoft.com/office/drawing/2014/main" val="1439893420"/>
                    </a:ext>
                  </a:extLst>
                </a:gridCol>
                <a:gridCol w="1438507">
                  <a:extLst>
                    <a:ext uri="{9D8B030D-6E8A-4147-A177-3AD203B41FA5}">
                      <a16:colId xmlns:a16="http://schemas.microsoft.com/office/drawing/2014/main" val="206607498"/>
                    </a:ext>
                  </a:extLst>
                </a:gridCol>
                <a:gridCol w="1494263">
                  <a:extLst>
                    <a:ext uri="{9D8B030D-6E8A-4147-A177-3AD203B41FA5}">
                      <a16:colId xmlns:a16="http://schemas.microsoft.com/office/drawing/2014/main" val="1319816916"/>
                    </a:ext>
                  </a:extLst>
                </a:gridCol>
              </a:tblGrid>
              <a:tr h="0">
                <a:tc>
                  <a:txBody>
                    <a:bodyPr/>
                    <a:lstStyle/>
                    <a:p>
                      <a:pPr marL="0" marR="0" algn="ctr">
                        <a:spcBef>
                          <a:spcPts val="0"/>
                        </a:spcBef>
                        <a:spcAft>
                          <a:spcPts val="0"/>
                        </a:spcAft>
                      </a:pPr>
                      <a:r>
                        <a:rPr lang="en-US" sz="1200" dirty="0">
                          <a:effectLst/>
                        </a:rPr>
                        <a:t>Cycle 1</a:t>
                      </a:r>
                    </a:p>
                    <a:p>
                      <a:pPr marL="0" marR="0" algn="ctr">
                        <a:spcBef>
                          <a:spcPts val="0"/>
                        </a:spcBef>
                        <a:spcAft>
                          <a:spcPts val="0"/>
                        </a:spcAft>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Cycle 2</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Cycle 3</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Cycle 4</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1489956"/>
                  </a:ext>
                </a:extLst>
              </a:tr>
              <a:tr h="0">
                <a:tc>
                  <a:txBody>
                    <a:bodyPr/>
                    <a:lstStyle/>
                    <a:p>
                      <a:pPr marL="0" marR="0" algn="ctr">
                        <a:spcBef>
                          <a:spcPts val="0"/>
                        </a:spcBef>
                        <a:spcAft>
                          <a:spcPts val="0"/>
                        </a:spcAft>
                      </a:pPr>
                      <a:r>
                        <a:rPr lang="en-US" sz="1200" b="0" dirty="0">
                          <a:effectLst/>
                        </a:rPr>
                        <a:t>(Q1 2017 – Q2 2019)</a:t>
                      </a:r>
                    </a:p>
                    <a:p>
                      <a:pPr marL="0" marR="0" algn="ctr">
                        <a:spcBef>
                          <a:spcPts val="0"/>
                        </a:spcBef>
                        <a:spcAft>
                          <a:spcPts val="0"/>
                        </a:spcAft>
                      </a:pPr>
                      <a:endParaRPr lang="en-U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(Q3 2019 - Q4 2021)</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(Q1 2022 – Q2 2024)</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(Q3 2024 – Q4 2026)</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1173558"/>
                  </a:ext>
                </a:extLst>
              </a:tr>
              <a:tr h="0">
                <a:tc>
                  <a:txBody>
                    <a:bodyPr/>
                    <a:lstStyle/>
                    <a:p>
                      <a:pPr marL="0" marR="0" algn="ctr">
                        <a:spcBef>
                          <a:spcPts val="0"/>
                        </a:spcBef>
                        <a:spcAft>
                          <a:spcPts val="0"/>
                        </a:spcAft>
                      </a:pPr>
                      <a:r>
                        <a:rPr lang="en-US" sz="1200" b="0" dirty="0">
                          <a:effectLst/>
                        </a:rPr>
                        <a:t>$300M</a:t>
                      </a:r>
                    </a:p>
                    <a:p>
                      <a:pPr marL="0" marR="0" algn="ctr">
                        <a:spcBef>
                          <a:spcPts val="0"/>
                        </a:spcBef>
                        <a:spcAft>
                          <a:spcPts val="0"/>
                        </a:spcAft>
                      </a:pPr>
                      <a:endParaRPr lang="en-U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$300M</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$300M</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$300M</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8739026"/>
                  </a:ext>
                </a:extLst>
              </a:tr>
            </a:tbl>
          </a:graphicData>
        </a:graphic>
      </p:graphicFrame>
    </p:spTree>
    <p:extLst>
      <p:ext uri="{BB962C8B-B14F-4D97-AF65-F5344CB8AC3E}">
        <p14:creationId xmlns:p14="http://schemas.microsoft.com/office/powerpoint/2010/main" val="3598421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p:txBody>
          <a:bodyPr>
            <a:noAutofit/>
          </a:bodyPr>
          <a:lstStyle/>
          <a:p>
            <a:r>
              <a:rPr lang="en-US" sz="3200" dirty="0">
                <a:latin typeface="Century Gothic" panose="020B0502020202020204" pitchFamily="34" charset="0"/>
                <a:cs typeface="Calibri"/>
              </a:rPr>
              <a:t>ZEV Investment: Infrastructure Details</a:t>
            </a:r>
          </a:p>
        </p:txBody>
      </p:sp>
      <p:sp>
        <p:nvSpPr>
          <p:cNvPr id="33" name="Content Placeholder 32"/>
          <p:cNvSpPr>
            <a:spLocks noGrp="1"/>
          </p:cNvSpPr>
          <p:nvPr>
            <p:ph type="body" sz="quarter" idx="10"/>
          </p:nvPr>
        </p:nvSpPr>
        <p:spPr>
          <a:xfrm>
            <a:off x="546410" y="1081668"/>
            <a:ext cx="8106936" cy="5261982"/>
          </a:xfrm>
          <a:noFill/>
          <a:ln>
            <a:noFill/>
          </a:ln>
        </p:spPr>
        <p:txBody>
          <a:bodyPr>
            <a:noAutofit/>
          </a:bodyPr>
          <a:lstStyle/>
          <a:p>
            <a:r>
              <a:rPr lang="en-US" sz="2000" b="1" dirty="0">
                <a:latin typeface="Century Gothic" panose="020B0502020202020204" pitchFamily="34" charset="0"/>
                <a:cs typeface="Arial" panose="020B0604020202020204" pitchFamily="34" charset="0"/>
              </a:rPr>
              <a:t>450+ Corridor-based station sites</a:t>
            </a:r>
          </a:p>
          <a:p>
            <a:pPr lvl="2">
              <a:buFont typeface="Courier New" panose="02070309020205020404" pitchFamily="49" charset="0"/>
              <a:buChar char="o"/>
            </a:pPr>
            <a:r>
              <a:rPr lang="en-US" sz="2000" dirty="0">
                <a:latin typeface="Century Gothic" panose="020B0502020202020204" pitchFamily="34" charset="0"/>
                <a:cs typeface="Arial" panose="020B0604020202020204" pitchFamily="34" charset="0"/>
              </a:rPr>
              <a:t> Along </a:t>
            </a:r>
            <a:r>
              <a:rPr lang="en-US" sz="2000" b="1" dirty="0">
                <a:latin typeface="Century Gothic" panose="020B0502020202020204" pitchFamily="34" charset="0"/>
                <a:cs typeface="Arial" panose="020B0604020202020204" pitchFamily="34" charset="0"/>
              </a:rPr>
              <a:t>EV Charging Corridors</a:t>
            </a:r>
            <a:r>
              <a:rPr lang="en-US" sz="2000" dirty="0">
                <a:latin typeface="Century Gothic" panose="020B0502020202020204" pitchFamily="34" charset="0"/>
                <a:cs typeface="Arial" panose="020B0604020202020204" pitchFamily="34" charset="0"/>
              </a:rPr>
              <a:t> recently designated by the Federal government</a:t>
            </a:r>
          </a:p>
          <a:p>
            <a:pPr marL="1035685" lvl="3" indent="-342900">
              <a:buFont typeface="Arial" panose="020B0604020202020204" pitchFamily="34" charset="0"/>
              <a:buChar char="•"/>
            </a:pPr>
            <a:r>
              <a:rPr lang="en-US" sz="1800" dirty="0">
                <a:latin typeface="Century Gothic" panose="020B0502020202020204" pitchFamily="34" charset="0"/>
                <a:cs typeface="Arial" panose="020B0604020202020204" pitchFamily="34" charset="0"/>
              </a:rPr>
              <a:t>39 states</a:t>
            </a:r>
          </a:p>
          <a:p>
            <a:pPr marL="1035685" lvl="3" indent="-342900">
              <a:buFont typeface="Arial" panose="020B0604020202020204" pitchFamily="34" charset="0"/>
              <a:buChar char="•"/>
            </a:pPr>
            <a:r>
              <a:rPr lang="en-US" sz="1800" dirty="0">
                <a:latin typeface="Century Gothic" panose="020B0502020202020204" pitchFamily="34" charset="0"/>
                <a:cs typeface="Arial" panose="020B0604020202020204" pitchFamily="34" charset="0"/>
              </a:rPr>
              <a:t>~ 66 miles apart, with no more than 120 miles between stations.</a:t>
            </a:r>
          </a:p>
          <a:p>
            <a:pPr lvl="2">
              <a:buFont typeface="Courier New" panose="02070309020205020404" pitchFamily="49" charset="0"/>
              <a:buChar char="o"/>
            </a:pPr>
            <a:r>
              <a:rPr lang="en-US" sz="2000" dirty="0">
                <a:latin typeface="Century Gothic" panose="020B0502020202020204" pitchFamily="34" charset="0"/>
                <a:cs typeface="Arial" panose="020B0604020202020204" pitchFamily="34" charset="0"/>
              </a:rPr>
              <a:t> Each site</a:t>
            </a:r>
          </a:p>
          <a:p>
            <a:pPr marL="1035685" lvl="3" indent="-342900">
              <a:buFont typeface="Arial" panose="020B0604020202020204" pitchFamily="34" charset="0"/>
              <a:buChar char="•"/>
            </a:pPr>
            <a:r>
              <a:rPr lang="en-US" sz="1800" dirty="0">
                <a:latin typeface="Century Gothic" panose="020B0502020202020204" pitchFamily="34" charset="0"/>
                <a:cs typeface="Arial" panose="020B0604020202020204" pitchFamily="34" charset="0"/>
              </a:rPr>
              <a:t>4-10 </a:t>
            </a:r>
            <a:r>
              <a:rPr lang="en-US" sz="1800" b="1" dirty="0">
                <a:latin typeface="Century Gothic" panose="020B0502020202020204" pitchFamily="34" charset="0"/>
                <a:cs typeface="Arial" panose="020B0604020202020204" pitchFamily="34" charset="0"/>
              </a:rPr>
              <a:t>150 kW Level 2 </a:t>
            </a:r>
            <a:r>
              <a:rPr lang="en-US" sz="1800" dirty="0">
                <a:latin typeface="Century Gothic" panose="020B0502020202020204" pitchFamily="34" charset="0"/>
                <a:cs typeface="Arial" panose="020B0604020202020204" pitchFamily="34" charset="0"/>
              </a:rPr>
              <a:t>and at least 1 </a:t>
            </a:r>
            <a:r>
              <a:rPr lang="en-US" sz="1800" b="1" dirty="0">
                <a:latin typeface="Century Gothic" panose="020B0502020202020204" pitchFamily="34" charset="0"/>
                <a:cs typeface="Arial" panose="020B0604020202020204" pitchFamily="34" charset="0"/>
              </a:rPr>
              <a:t>320 kW DCFC</a:t>
            </a:r>
            <a:r>
              <a:rPr lang="en-US" sz="1800" dirty="0">
                <a:latin typeface="Century Gothic" panose="020B0502020202020204" pitchFamily="34" charset="0"/>
                <a:cs typeface="Arial" panose="020B0604020202020204" pitchFamily="34" charset="0"/>
              </a:rPr>
              <a:t>.</a:t>
            </a:r>
          </a:p>
          <a:p>
            <a:r>
              <a:rPr lang="en-US" sz="2000" b="1" dirty="0">
                <a:latin typeface="Century Gothic" panose="020B0502020202020204" pitchFamily="34" charset="0"/>
                <a:cs typeface="Arial" panose="020B0604020202020204" pitchFamily="34" charset="0"/>
              </a:rPr>
              <a:t>300+ Community-based charging station sites</a:t>
            </a:r>
          </a:p>
          <a:p>
            <a:pPr lvl="2">
              <a:buFont typeface="Courier New" panose="02070309020205020404" pitchFamily="49" charset="0"/>
              <a:buChar char="o"/>
            </a:pPr>
            <a:r>
              <a:rPr lang="en-US" sz="2400" dirty="0">
                <a:latin typeface="Century Gothic" panose="020B0502020202020204" pitchFamily="34" charset="0"/>
                <a:cs typeface="Arial" panose="020B0604020202020204" pitchFamily="34" charset="0"/>
              </a:rPr>
              <a:t> </a:t>
            </a:r>
            <a:r>
              <a:rPr lang="en-US" sz="2000" dirty="0">
                <a:latin typeface="Century Gothic" panose="020B0502020202020204" pitchFamily="34" charset="0"/>
                <a:cs typeface="Arial" panose="020B0604020202020204" pitchFamily="34" charset="0"/>
              </a:rPr>
              <a:t>Workplaces, retail, multifamily residential locations, municipal lots and garages </a:t>
            </a:r>
          </a:p>
          <a:p>
            <a:pPr lvl="2">
              <a:buFont typeface="Courier New" panose="02070309020205020404" pitchFamily="49" charset="0"/>
              <a:buChar char="o"/>
            </a:pPr>
            <a:r>
              <a:rPr lang="en-US" sz="2000" b="1" dirty="0">
                <a:latin typeface="Century Gothic" panose="020B0502020202020204" pitchFamily="34" charset="0"/>
                <a:cs typeface="Arial" panose="020B0604020202020204" pitchFamily="34" charset="0"/>
              </a:rPr>
              <a:t> </a:t>
            </a:r>
            <a:r>
              <a:rPr lang="en-US" sz="2000" dirty="0">
                <a:latin typeface="Century Gothic" panose="020B0502020202020204" pitchFamily="34" charset="0"/>
                <a:cs typeface="Arial" panose="020B0604020202020204" pitchFamily="34" charset="0"/>
              </a:rPr>
              <a:t>11 target metropolitan areas: </a:t>
            </a:r>
          </a:p>
          <a:p>
            <a:pPr lvl="5">
              <a:buFont typeface="Arial" panose="020B0604020202020204" pitchFamily="34" charset="0"/>
              <a:buChar char="•"/>
            </a:pPr>
            <a:r>
              <a:rPr lang="en-US" sz="1800" dirty="0">
                <a:latin typeface="Century Gothic" panose="020B0502020202020204" pitchFamily="34" charset="0"/>
                <a:cs typeface="Arial" panose="020B0604020202020204" pitchFamily="34" charset="0"/>
              </a:rPr>
              <a:t>  </a:t>
            </a:r>
            <a:r>
              <a:rPr lang="en-US" sz="1700" dirty="0">
                <a:latin typeface="Century Gothic" panose="020B0502020202020204" pitchFamily="34" charset="0"/>
                <a:cs typeface="Arial" panose="020B0604020202020204" pitchFamily="34" charset="0"/>
              </a:rPr>
              <a:t>Boston, Chicago, Denver, Houston, Miami, New York City, Philadelphia, Portland, Raleigh, Seattle and Washington, D.C. </a:t>
            </a:r>
          </a:p>
          <a:p>
            <a:pPr lvl="2">
              <a:buFont typeface="Courier New" panose="02070309020205020404" pitchFamily="49" charset="0"/>
              <a:buChar char="o"/>
            </a:pPr>
            <a:r>
              <a:rPr lang="en-US" sz="2000" b="1" dirty="0">
                <a:latin typeface="Century Gothic" panose="020B0502020202020204" pitchFamily="34" charset="0"/>
                <a:cs typeface="Arial" panose="020B0604020202020204" pitchFamily="34" charset="0"/>
              </a:rPr>
              <a:t>  </a:t>
            </a:r>
            <a:r>
              <a:rPr lang="en-US" sz="2000" dirty="0">
                <a:latin typeface="Century Gothic" panose="020B0502020202020204" pitchFamily="34" charset="0"/>
                <a:cs typeface="Arial" panose="020B0604020202020204" pitchFamily="34" charset="0"/>
              </a:rPr>
              <a:t>Level 2 and/or DC Fast Chargers </a:t>
            </a:r>
            <a:r>
              <a:rPr lang="en-US" sz="2000" b="1" dirty="0">
                <a:latin typeface="Century Gothic" panose="020B0502020202020204" pitchFamily="34" charset="0"/>
                <a:cs typeface="Arial" panose="020B0604020202020204" pitchFamily="34" charset="0"/>
              </a:rPr>
              <a:t>from 50 to 150+ kW</a:t>
            </a:r>
            <a:r>
              <a:rPr lang="en-US" sz="2000" dirty="0">
                <a:latin typeface="Century Gothic" panose="020B0502020202020204" pitchFamily="34" charset="0"/>
                <a:cs typeface="Arial" panose="020B0604020202020204" pitchFamily="34" charset="0"/>
              </a:rPr>
              <a:t>.</a:t>
            </a:r>
          </a:p>
        </p:txBody>
      </p:sp>
    </p:spTree>
    <p:extLst>
      <p:ext uri="{BB962C8B-B14F-4D97-AF65-F5344CB8AC3E}">
        <p14:creationId xmlns:p14="http://schemas.microsoft.com/office/powerpoint/2010/main" val="385103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635637" y="103947"/>
            <a:ext cx="6423025" cy="1061602"/>
          </a:xfrm>
        </p:spPr>
        <p:txBody>
          <a:bodyPr>
            <a:normAutofit/>
          </a:bodyPr>
          <a:lstStyle/>
          <a:p>
            <a:r>
              <a:rPr lang="en-US" sz="3200" dirty="0">
                <a:cs typeface="Calibri"/>
              </a:rPr>
              <a:t>ZEV Investment: Impact</a:t>
            </a:r>
            <a:br>
              <a:rPr lang="en-US" sz="3200" dirty="0">
                <a:cs typeface="Calibri"/>
              </a:rPr>
            </a:br>
            <a:endParaRPr lang="en-US" sz="3200" dirty="0">
              <a:cs typeface="Calibri"/>
            </a:endParaRPr>
          </a:p>
        </p:txBody>
      </p:sp>
      <p:sp>
        <p:nvSpPr>
          <p:cNvPr id="33" name="Content Placeholder 32"/>
          <p:cNvSpPr>
            <a:spLocks noGrp="1"/>
          </p:cNvSpPr>
          <p:nvPr>
            <p:ph sz="half" idx="1"/>
          </p:nvPr>
        </p:nvSpPr>
        <p:spPr>
          <a:xfrm>
            <a:off x="552450" y="1040131"/>
            <a:ext cx="8356600" cy="5156201"/>
          </a:xfrm>
          <a:ln>
            <a:noFill/>
          </a:ln>
        </p:spPr>
        <p:txBody>
          <a:bodyPr>
            <a:normAutofit/>
          </a:bodyPr>
          <a:lstStyle/>
          <a:p>
            <a:r>
              <a:rPr lang="en-US" sz="2000" dirty="0"/>
              <a:t>Advanced charging technology. </a:t>
            </a:r>
          </a:p>
          <a:p>
            <a:pPr lvl="1"/>
            <a:r>
              <a:rPr lang="en-US" sz="2000" dirty="0"/>
              <a:t>320 kW charging can add about </a:t>
            </a:r>
            <a:r>
              <a:rPr lang="en-US" sz="2000" b="1" dirty="0"/>
              <a:t>19 miles per minute</a:t>
            </a:r>
            <a:r>
              <a:rPr lang="en-US" sz="2000" dirty="0"/>
              <a:t>, for</a:t>
            </a:r>
          </a:p>
          <a:p>
            <a:pPr lvl="1"/>
            <a:r>
              <a:rPr lang="en-US" sz="2000" dirty="0"/>
              <a:t>200-300 miles of charge in only </a:t>
            </a:r>
            <a:r>
              <a:rPr lang="en-US" sz="2000" b="1" dirty="0"/>
              <a:t>15-20 minutes</a:t>
            </a:r>
            <a:r>
              <a:rPr lang="en-US" sz="2000" dirty="0"/>
              <a:t>.</a:t>
            </a:r>
          </a:p>
          <a:p>
            <a:r>
              <a:rPr lang="en-US" sz="2000" dirty="0"/>
              <a:t>Compatible with most brands. </a:t>
            </a:r>
          </a:p>
          <a:p>
            <a:pPr lvl="1"/>
            <a:r>
              <a:rPr lang="en-US" sz="2000" dirty="0"/>
              <a:t>multiple technologies (Level 2 and DC fast charging), </a:t>
            </a:r>
          </a:p>
          <a:p>
            <a:pPr lvl="1"/>
            <a:r>
              <a:rPr lang="en-US" sz="2000" dirty="0"/>
              <a:t>non-proprietary connectors, </a:t>
            </a:r>
          </a:p>
          <a:p>
            <a:pPr lvl="1"/>
            <a:r>
              <a:rPr lang="en-US" sz="2000" dirty="0"/>
              <a:t>and multiple fast-charging protocols</a:t>
            </a:r>
          </a:p>
          <a:p>
            <a:r>
              <a:rPr lang="en-US" sz="2000" dirty="0"/>
              <a:t>An educational campaign will impart the benefits of ZEVs and address consumer barriers to adoption.</a:t>
            </a:r>
          </a:p>
          <a:p>
            <a:endParaRPr lang="en-US" dirty="0"/>
          </a:p>
          <a:p>
            <a:pPr marL="0" indent="0">
              <a:buNone/>
            </a:pPr>
            <a:r>
              <a:rPr lang="en-US" dirty="0"/>
              <a:t>For more information: www.electrifyamerica.com</a:t>
            </a:r>
          </a:p>
        </p:txBody>
      </p:sp>
    </p:spTree>
    <p:extLst>
      <p:ext uri="{BB962C8B-B14F-4D97-AF65-F5344CB8AC3E}">
        <p14:creationId xmlns:p14="http://schemas.microsoft.com/office/powerpoint/2010/main" val="402003839"/>
      </p:ext>
    </p:extLst>
  </p:cSld>
  <p:clrMapOvr>
    <a:masterClrMapping/>
  </p:clrMapOvr>
</p:sld>
</file>

<file path=ppt/theme/theme1.xml><?xml version="1.0" encoding="utf-8"?>
<a:theme xmlns:a="http://schemas.openxmlformats.org/drawingml/2006/main" name="Mosaic Blue-white interior">
  <a:themeElements>
    <a:clrScheme name="EERE PPT Green">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EC Theme">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EC Theme" id="{78A88C29-C37A-4FAA-9581-56E950C18B25}" vid="{D843748A-2EF5-4738-83F2-C4CA79BEA5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DC3920294ADB478E7A1D65D6A0C8B9" ma:contentTypeVersion="8" ma:contentTypeDescription="Create a new document." ma:contentTypeScope="" ma:versionID="149c8638f6e1804ca480ac4a41880a16">
  <xsd:schema xmlns:xsd="http://www.w3.org/2001/XMLSchema" xmlns:xs="http://www.w3.org/2001/XMLSchema" xmlns:p="http://schemas.microsoft.com/office/2006/metadata/properties" xmlns:ns2="79145997-18de-4c4b-87f7-b9558f4400eb" xmlns:ns3="82c7a8c8-8334-4233-916a-41ef193640b0" targetNamespace="http://schemas.microsoft.com/office/2006/metadata/properties" ma:root="true" ma:fieldsID="ffff9bcf6beab1d2b7621ddd3afe84a0" ns2:_="" ns3:_="">
    <xsd:import namespace="79145997-18de-4c4b-87f7-b9558f4400eb"/>
    <xsd:import namespace="82c7a8c8-8334-4233-916a-41ef193640b0"/>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145997-18de-4c4b-87f7-b9558f4400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2c7a8c8-8334-4233-916a-41ef193640b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44B415-A632-4E62-AE75-420656817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145997-18de-4c4b-87f7-b9558f4400eb"/>
    <ds:schemaRef ds:uri="82c7a8c8-8334-4233-916a-41ef193640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D8E505-178F-4408-9305-E15A8FCACD6D}">
  <ds:schemaRefs>
    <ds:schemaRef ds:uri="http://purl.org/dc/elements/1.1/"/>
    <ds:schemaRef ds:uri="http://schemas.microsoft.com/office/2006/metadata/properties"/>
    <ds:schemaRef ds:uri="http://schemas.openxmlformats.org/package/2006/metadata/core-properties"/>
    <ds:schemaRef ds:uri="82c7a8c8-8334-4233-916a-41ef193640b0"/>
    <ds:schemaRef ds:uri="http://purl.org/dc/terms/"/>
    <ds:schemaRef ds:uri="http://schemas.microsoft.com/office/2006/documentManagement/types"/>
    <ds:schemaRef ds:uri="http://purl.org/dc/dcmitype/"/>
    <ds:schemaRef ds:uri="http://schemas.microsoft.com/office/infopath/2007/PartnerControls"/>
    <ds:schemaRef ds:uri="79145997-18de-4c4b-87f7-b9558f4400eb"/>
    <ds:schemaRef ds:uri="http://www.w3.org/XML/1998/namespace"/>
  </ds:schemaRefs>
</ds:datastoreItem>
</file>

<file path=customXml/itemProps3.xml><?xml version="1.0" encoding="utf-8"?>
<ds:datastoreItem xmlns:ds="http://schemas.openxmlformats.org/officeDocument/2006/customXml" ds:itemID="{3859BB95-2769-4694-931A-2D7378827F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clean_cities_presentation_template</Template>
  <TotalTime>17070</TotalTime>
  <Words>1995</Words>
  <Application>Microsoft Office PowerPoint</Application>
  <PresentationFormat>On-screen Show (4:3)</PresentationFormat>
  <Paragraphs>276</Paragraphs>
  <Slides>34</Slides>
  <Notes>6</Notes>
  <HiddenSlides>8</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34</vt:i4>
      </vt:variant>
    </vt:vector>
  </HeadingPairs>
  <TitlesOfParts>
    <vt:vector size="49" baseType="lpstr">
      <vt:lpstr>ＭＳ Ｐゴシック</vt:lpstr>
      <vt:lpstr>Arial</vt:lpstr>
      <vt:lpstr>Arial Narrow</vt:lpstr>
      <vt:lpstr>Calibri</vt:lpstr>
      <vt:lpstr>Calibri Light</vt:lpstr>
      <vt:lpstr>Cambria</vt:lpstr>
      <vt:lpstr>Century Gothic</vt:lpstr>
      <vt:lpstr>Courier New</vt:lpstr>
      <vt:lpstr>Franklin Gothic Book</vt:lpstr>
      <vt:lpstr>Franklin Gothic Demi</vt:lpstr>
      <vt:lpstr>Garamond</vt:lpstr>
      <vt:lpstr>RobotoRegular</vt:lpstr>
      <vt:lpstr>Times New Roman</vt:lpstr>
      <vt:lpstr>Mosaic Blue-white interior</vt:lpstr>
      <vt:lpstr>MEC Theme</vt:lpstr>
      <vt:lpstr>Kansas Volkswagen Settlement Program</vt:lpstr>
      <vt:lpstr>PowerPoint Presentation</vt:lpstr>
      <vt:lpstr>Department of Energy Clean Cities program</vt:lpstr>
      <vt:lpstr>Kansas City Region and Central Kansas Clean Cities</vt:lpstr>
      <vt:lpstr>VW Settlement Funding Breakdown</vt:lpstr>
      <vt:lpstr>ZEV Investment</vt:lpstr>
      <vt:lpstr>ZEV Investment: The National Plan</vt:lpstr>
      <vt:lpstr>ZEV Investment: Infrastructure Details</vt:lpstr>
      <vt:lpstr>ZEV Investment: Impact </vt:lpstr>
      <vt:lpstr>Environmental Mitigation Trust</vt:lpstr>
      <vt:lpstr>Environmental Mitigation Trust</vt:lpstr>
      <vt:lpstr>“Second Partial Consent Decree”  for 3.0 Liter Subject Vehicles</vt:lpstr>
      <vt:lpstr>Eligible Mitigation Actions</vt:lpstr>
      <vt:lpstr>Eligible Mitigation Actions</vt:lpstr>
      <vt:lpstr>Eligible Mitigation Actions</vt:lpstr>
      <vt:lpstr>Eligible Mitigation Actions</vt:lpstr>
      <vt:lpstr>Eligible Mitigation Actions</vt:lpstr>
      <vt:lpstr>Eligible Mitigation Actions</vt:lpstr>
      <vt:lpstr>Eligible Mitigation Actions</vt:lpstr>
      <vt:lpstr>Spending Allocations</vt:lpstr>
      <vt:lpstr>What Happens Next? </vt:lpstr>
      <vt:lpstr>Resources to assist policy decisions</vt:lpstr>
      <vt:lpstr>Recommendations for the State of Kansas</vt:lpstr>
      <vt:lpstr>Recommendations for the State of Kansas</vt:lpstr>
      <vt:lpstr>Recommendations for the State of Kansas</vt:lpstr>
      <vt:lpstr>NASEO Mitigation Plan Toolkit - Contents</vt:lpstr>
      <vt:lpstr>NASEO Mitigation Plan Toolkit</vt:lpstr>
      <vt:lpstr>NASEO Mitigation Plan Toolkit</vt:lpstr>
      <vt:lpstr>NASEO Mitigation Plan Toolkit</vt:lpstr>
      <vt:lpstr>NASEO Mitigation Plan Toolkit</vt:lpstr>
      <vt:lpstr>NASEO Mitigation Plan Toolkit</vt:lpstr>
      <vt:lpstr>Environmental Mitigation Trust Summary</vt:lpstr>
      <vt:lpstr>Kansas Forums - Upcoming</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VW Settlement Forum</dc:title>
  <dc:subject>Blue version of the EERE PowerPoint template, for use with PowerPoint 2007.</dc:subject>
  <dc:creator>clnfuel@gmail.com</dc:creator>
  <cp:keywords/>
  <dc:description/>
  <cp:lastModifiedBy>Kelly Gilbert</cp:lastModifiedBy>
  <cp:revision>80</cp:revision>
  <dcterms:created xsi:type="dcterms:W3CDTF">2017-01-23T14:01:59Z</dcterms:created>
  <dcterms:modified xsi:type="dcterms:W3CDTF">2017-09-13T03:41:04Z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0x01010064DC3920294ADB478E7A1D65D6A0C8B9</vt:lpwstr>
  </property>
</Properties>
</file>